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4" r:id="rId1"/>
  </p:sldMasterIdLst>
  <p:notesMasterIdLst>
    <p:notesMasterId r:id="rId38"/>
  </p:notesMasterIdLst>
  <p:sldIdLst>
    <p:sldId id="299" r:id="rId2"/>
    <p:sldId id="293" r:id="rId3"/>
    <p:sldId id="294" r:id="rId4"/>
    <p:sldId id="268" r:id="rId5"/>
    <p:sldId id="295" r:id="rId6"/>
    <p:sldId id="296" r:id="rId7"/>
    <p:sldId id="275" r:id="rId8"/>
    <p:sldId id="272" r:id="rId9"/>
    <p:sldId id="276" r:id="rId10"/>
    <p:sldId id="277" r:id="rId11"/>
    <p:sldId id="300" r:id="rId12"/>
    <p:sldId id="298" r:id="rId13"/>
    <p:sldId id="258" r:id="rId14"/>
    <p:sldId id="259" r:id="rId15"/>
    <p:sldId id="301" r:id="rId16"/>
    <p:sldId id="302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72BE281-E0E8-824E-8EB0-5A80090B8E73}">
          <p14:sldIdLst>
            <p14:sldId id="299"/>
            <p14:sldId id="293"/>
            <p14:sldId id="294"/>
            <p14:sldId id="268"/>
            <p14:sldId id="295"/>
            <p14:sldId id="296"/>
            <p14:sldId id="275"/>
            <p14:sldId id="272"/>
            <p14:sldId id="276"/>
            <p14:sldId id="277"/>
            <p14:sldId id="300"/>
          </p14:sldIdLst>
        </p14:section>
        <p14:section name="Part 2" id="{75B37A16-51C1-804C-98D5-B4E3C624F453}">
          <p14:sldIdLst>
            <p14:sldId id="298"/>
            <p14:sldId id="258"/>
            <p14:sldId id="259"/>
            <p14:sldId id="301"/>
            <p14:sldId id="302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Part 3" id="{67AB46C3-3BDD-5F4E-90D4-529ACB79F426}">
          <p14:sldIdLst>
            <p14:sldId id="279"/>
            <p14:sldId id="280"/>
            <p14:sldId id="281"/>
            <p14:sldId id="282"/>
            <p14:sldId id="284"/>
            <p14:sldId id="283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27"/>
    <p:restoredTop sz="79530"/>
  </p:normalViewPr>
  <p:slideViewPr>
    <p:cSldViewPr snapToGrid="0" snapToObjects="1">
      <p:cViewPr varScale="1">
        <p:scale>
          <a:sx n="104" d="100"/>
          <a:sy n="104" d="100"/>
        </p:scale>
        <p:origin x="7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8B665-5CDB-1841-94E0-79739ED02CE3}" type="datetimeFigureOut">
              <a:rPr kumimoji="1" lang="ko-KR" altLang="en-US" smtClean="0"/>
              <a:t>2018. 8. 4.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BE4A6-FA64-F340-917F-992C647725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8531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CBE4A6-FA64-F340-917F-992C6477253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58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9262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3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98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C68F8-3750-CA43-89E3-236C82B64C48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676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C68F8-3750-CA43-89E3-236C82B64C48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414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6141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4192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88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75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싸이테이션</a:t>
            </a:r>
            <a:r>
              <a:rPr lang="en-US" altLang="ko-KR" dirty="0"/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08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69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95289-43A8-5E4C-8DE7-C6B6E7E805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998" y="741929"/>
            <a:ext cx="9144000" cy="1215601"/>
          </a:xfr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rgbClr val="002CF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ko-KR" dirty="0"/>
              <a:t>Main Title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759B6E-D74B-2942-939B-7570E1AE66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6177" y="2692218"/>
            <a:ext cx="4039644" cy="1655762"/>
          </a:xfrm>
        </p:spPr>
        <p:txBody>
          <a:bodyPr anchor="t" anchorCtr="0"/>
          <a:lstStyle>
            <a:lvl1pPr marL="0" indent="0" algn="ctr">
              <a:buNone/>
              <a:defRPr sz="2400"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R" dirty="0"/>
              <a:t>Name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Email</a:t>
            </a:r>
            <a:endParaRPr kumimoji="1" lang="ko-KR" altLang="en-US" dirty="0"/>
          </a:p>
        </p:txBody>
      </p:sp>
      <p:pic>
        <p:nvPicPr>
          <p:cNvPr id="8" name="Picture 12" descr="ku.png">
            <a:extLst>
              <a:ext uri="{FF2B5EF4-FFF2-40B4-BE49-F238E27FC236}">
                <a16:creationId xmlns:a16="http://schemas.microsoft.com/office/drawing/2014/main" id="{63C05396-AB7E-8044-BDE4-A084E6A38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865" y="2877928"/>
            <a:ext cx="1289748" cy="1289748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E966E53-F472-184E-8AB6-ED7A8062BD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8637" y="91773"/>
            <a:ext cx="6674721" cy="33719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 baseline="0">
                <a:solidFill>
                  <a:srgbClr val="7D010B"/>
                </a:solidFill>
              </a:defRPr>
            </a:lvl1pPr>
          </a:lstStyle>
          <a:p>
            <a:r>
              <a:rPr kumimoji="1" lang="en-US" altLang="ko-KR" dirty="0"/>
              <a:t>Secondary Title</a:t>
            </a:r>
            <a:endParaRPr kumimoji="1"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7DA2160-52C9-214B-9DAC-F5D6ACC310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6177" y="4829535"/>
            <a:ext cx="4039643" cy="112050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350" baseline="0"/>
            </a:lvl1pPr>
          </a:lstStyle>
          <a:p>
            <a:r>
              <a:rPr kumimoji="1" lang="en-US" altLang="ko-KR" dirty="0"/>
              <a:t>Affiliation</a:t>
            </a:r>
          </a:p>
          <a:p>
            <a:r>
              <a:rPr kumimoji="1" lang="en-US" altLang="ko-KR" dirty="0"/>
              <a:t>Date</a:t>
            </a:r>
            <a:endParaRPr kumimoji="1" lang="ko-KR" alt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97711896-630E-4377-873A-6ED6D19E6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58" y="2879854"/>
            <a:ext cx="2113685" cy="128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95289-43A8-5E4C-8DE7-C6B6E7E805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998" y="741929"/>
            <a:ext cx="9144000" cy="1215601"/>
          </a:xfr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rgbClr val="002CF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ko-KR" dirty="0"/>
              <a:t>Main Title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759B6E-D74B-2942-939B-7570E1AE66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6177" y="2692218"/>
            <a:ext cx="4039644" cy="1655762"/>
          </a:xfrm>
        </p:spPr>
        <p:txBody>
          <a:bodyPr anchor="t" anchorCtr="0"/>
          <a:lstStyle>
            <a:lvl1pPr marL="0" indent="0" algn="ctr">
              <a:buNone/>
              <a:defRPr sz="2400"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R" dirty="0"/>
              <a:t>Name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Email</a:t>
            </a:r>
            <a:endParaRPr kumimoji="1" lang="ko-KR" altLang="en-US" dirty="0"/>
          </a:p>
        </p:txBody>
      </p:sp>
      <p:pic>
        <p:nvPicPr>
          <p:cNvPr id="8" name="Picture 12" descr="ku.png">
            <a:extLst>
              <a:ext uri="{FF2B5EF4-FFF2-40B4-BE49-F238E27FC236}">
                <a16:creationId xmlns:a16="http://schemas.microsoft.com/office/drawing/2014/main" id="{63C05396-AB7E-8044-BDE4-A084E6A38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865" y="2877928"/>
            <a:ext cx="1289748" cy="12897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6C9968-D9AD-6A44-A581-1E1FFB50B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1385" y="2877928"/>
            <a:ext cx="1344940" cy="1289748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E966E53-F472-184E-8AB6-ED7A8062BD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8637" y="91773"/>
            <a:ext cx="6674721" cy="33719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 baseline="0">
                <a:solidFill>
                  <a:srgbClr val="7D010B"/>
                </a:solidFill>
              </a:defRPr>
            </a:lvl1pPr>
          </a:lstStyle>
          <a:p>
            <a:r>
              <a:rPr kumimoji="1" lang="en-US" altLang="ko-KR" dirty="0"/>
              <a:t>Secondary Title</a:t>
            </a:r>
            <a:endParaRPr kumimoji="1"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7DA2160-52C9-214B-9DAC-F5D6ACC310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6177" y="4829535"/>
            <a:ext cx="4039643" cy="112050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350" baseline="0"/>
            </a:lvl1pPr>
          </a:lstStyle>
          <a:p>
            <a:r>
              <a:rPr kumimoji="1" lang="en-US" altLang="ko-KR" dirty="0"/>
              <a:t>Affiliation</a:t>
            </a:r>
          </a:p>
          <a:p>
            <a:r>
              <a:rPr kumimoji="1" lang="en-US" altLang="ko-KR" dirty="0"/>
              <a:t>Date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3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13ED-EF72-A04D-B3E4-CE7F1C6A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 anchor="ctr" anchorCtr="0">
            <a:normAutofit/>
          </a:bodyPr>
          <a:lstStyle>
            <a:lvl1pPr algn="ctr">
              <a:defRPr sz="2400" b="1" baseline="0">
                <a:solidFill>
                  <a:srgbClr val="002CFB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9B1A94-84C8-437E-81A5-F59A7B9593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11273978" cy="4666154"/>
          </a:xfrm>
        </p:spPr>
        <p:txBody>
          <a:bodyPr/>
          <a:lstStyle>
            <a:lvl2pPr marL="685800" indent="-228600">
              <a:buFont typeface="시스템 서체"/>
              <a:buChar char="-"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4BEF9D9E-9869-E44B-A76B-17D3F1C7FB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FE9F068-4258-BA48-8B6D-6701185B806C}" type="datetime1">
              <a:rPr kumimoji="1" lang="ko-KR" altLang="en-US" smtClean="0"/>
              <a:t>2018. 8. 4.</a:t>
            </a:fld>
            <a:endParaRPr kumimoji="1" lang="ko-KR" altLang="en-US"/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80C173F5-352D-2348-BE81-DE4ECAF7F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kumimoji="1" lang="en" altLang="ko-KR" dirty="0"/>
              <a:t>(Part 1) </a:t>
            </a:r>
            <a:r>
              <a:rPr kumimoji="1" lang="ko-KR" altLang="en-US" dirty="0" err="1"/>
              <a:t>텐서플로우</a:t>
            </a:r>
            <a:r>
              <a:rPr kumimoji="1" lang="en-US" altLang="ko-KR" dirty="0"/>
              <a:t>(</a:t>
            </a:r>
            <a:r>
              <a:rPr kumimoji="1" lang="en" altLang="ko-KR" dirty="0"/>
              <a:t>TensorFlow) </a:t>
            </a:r>
            <a:r>
              <a:rPr kumimoji="1" lang="ko-KR" altLang="en-US" dirty="0"/>
              <a:t>기초 및 실습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85718F2-A468-8440-B9DF-8A0C9314E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6006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B29607-E017-C041-B864-F633431EF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2DBD1E-68C0-CF4E-A3F5-8C95A3E35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586A0-19CF-F14F-86F7-65D5A502B2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fld id="{AFE9F068-4258-BA48-8B6D-6701185B806C}" type="datetime1">
              <a:rPr kumimoji="1" lang="ko-KR" altLang="en-US" smtClean="0"/>
              <a:t>2018. 8. 4.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7C7F60-A7CC-0D4E-9C3D-E44CA5B4E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1FC96-EA37-8B4B-AA2C-A110560CB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fld id="{4A4169E2-950A-7944-BD27-CF97751E7F2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57F4DB-9CA0-4519-8E5F-DE73A705E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523" r="8386" b="8041"/>
          <a:stretch/>
        </p:blipFill>
        <p:spPr>
          <a:xfrm>
            <a:off x="0" y="6006230"/>
            <a:ext cx="1277655" cy="8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1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6" r:id="rId3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Calibri" panose="020F0502020204030204" pitchFamily="34" charset="0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://adni.loni.usc.edu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tiff"/><Relationship Id="rId3" Type="http://schemas.openxmlformats.org/officeDocument/2006/relationships/image" Target="../media/image21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17" Type="http://schemas.openxmlformats.org/officeDocument/2006/relationships/image" Target="../media/image32.tiff"/><Relationship Id="rId2" Type="http://schemas.openxmlformats.org/officeDocument/2006/relationships/image" Target="../media/image20.png"/><Relationship Id="rId16" Type="http://schemas.openxmlformats.org/officeDocument/2006/relationships/image" Target="../media/image31.tiff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1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12" Type="http://schemas.openxmlformats.org/officeDocument/2006/relationships/image" Target="../media/image28.png"/><Relationship Id="rId17" Type="http://schemas.openxmlformats.org/officeDocument/2006/relationships/image" Target="../media/image33.tiff"/><Relationship Id="rId2" Type="http://schemas.openxmlformats.org/officeDocument/2006/relationships/image" Target="../media/image20.png"/><Relationship Id="rId16" Type="http://schemas.openxmlformats.org/officeDocument/2006/relationships/image" Target="../media/image3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27.png"/><Relationship Id="rId5" Type="http://schemas.openxmlformats.org/officeDocument/2006/relationships/image" Target="../media/image35.png"/><Relationship Id="rId15" Type="http://schemas.openxmlformats.org/officeDocument/2006/relationships/image" Target="../media/image31.tiff"/><Relationship Id="rId10" Type="http://schemas.openxmlformats.org/officeDocument/2006/relationships/image" Target="../media/image26.png"/><Relationship Id="rId4" Type="http://schemas.openxmlformats.org/officeDocument/2006/relationships/image" Target="../media/image34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www.bbci.de/competition/iv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tif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jpeg"/><Relationship Id="rId4" Type="http://schemas.openxmlformats.org/officeDocument/2006/relationships/image" Target="../media/image5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71DF6-02B5-4426-8D63-4A9B2B426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텐서플로우</a:t>
            </a:r>
            <a:r>
              <a:rPr lang="en-US" altLang="ko-KR" dirty="0"/>
              <a:t>(</a:t>
            </a:r>
            <a:r>
              <a:rPr lang="en" altLang="ko-KR" dirty="0"/>
              <a:t>TensorFlow) </a:t>
            </a:r>
            <a:r>
              <a:rPr lang="ko-KR" altLang="en-US" dirty="0"/>
              <a:t>기초 및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91F08A-1719-4E72-99B1-237CB5045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sz="3400" b="1" dirty="0"/>
              <a:t>조교</a:t>
            </a:r>
            <a:r>
              <a:rPr lang="en-US" altLang="ko-KR" sz="3400" b="1" dirty="0"/>
              <a:t>: </a:t>
            </a:r>
            <a:r>
              <a:rPr lang="ko-KR" altLang="en-US" sz="3400" b="1" dirty="0"/>
              <a:t>윤지석</a:t>
            </a:r>
            <a:endParaRPr lang="en-US" altLang="ko-KR" sz="2600" b="1" dirty="0"/>
          </a:p>
          <a:p>
            <a:endParaRPr lang="en-US" altLang="ko-KR" dirty="0"/>
          </a:p>
          <a:p>
            <a:r>
              <a:rPr lang="ko-KR" altLang="en-US" b="1" dirty="0"/>
              <a:t>강사</a:t>
            </a:r>
            <a:r>
              <a:rPr lang="en-US" altLang="ko-KR" b="1" dirty="0"/>
              <a:t>: </a:t>
            </a:r>
            <a:r>
              <a:rPr lang="ko-KR" altLang="en-US" b="1" dirty="0" err="1"/>
              <a:t>석흥일</a:t>
            </a:r>
            <a:endParaRPr lang="en-US" altLang="ko-KR" b="1" dirty="0"/>
          </a:p>
          <a:p>
            <a:r>
              <a:rPr lang="en-US" altLang="ko-KR" dirty="0"/>
              <a:t>wltjr1007@korea.ac.kr</a:t>
            </a:r>
          </a:p>
          <a:p>
            <a:r>
              <a:rPr lang="en-US" altLang="ko-KR" dirty="0"/>
              <a:t>http://www.ku-milab.org</a:t>
            </a:r>
            <a:endParaRPr lang="ko-KR" altLang="en-US" dirty="0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02D252EC-8C6D-48BD-8C56-03C8AD3D5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51978" y="281672"/>
            <a:ext cx="6674721" cy="337199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(Summer School)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기반 </a:t>
            </a:r>
            <a:r>
              <a:rPr lang="en-US" altLang="ko-KR" sz="1800" dirty="0"/>
              <a:t>Neuroimaging </a:t>
            </a:r>
            <a:r>
              <a:rPr lang="ko-KR" altLang="en-US" sz="1800" dirty="0"/>
              <a:t>데이터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90CD1A-A6BF-4A44-ADDE-4303D5D0E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6177" y="4726546"/>
            <a:ext cx="4039643" cy="11571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/>
              <a:t>고려대학교 뇌공학과</a:t>
            </a:r>
            <a:endParaRPr lang="en-US" altLang="ko-KR" sz="1800" dirty="0"/>
          </a:p>
          <a:p>
            <a:r>
              <a:rPr lang="ko-KR" altLang="en-US" sz="1800" dirty="0"/>
              <a:t>기계지능연구실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4BE32-DA40-4304-A8A9-12C08FA46E43}"/>
              </a:ext>
            </a:extLst>
          </p:cNvPr>
          <p:cNvSpPr txBox="1"/>
          <p:nvPr/>
        </p:nvSpPr>
        <p:spPr>
          <a:xfrm>
            <a:off x="4289472" y="1690369"/>
            <a:ext cx="3613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실습은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 v1.9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기준으로 진행됩니다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72" y="7241"/>
            <a:ext cx="1033529" cy="9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98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41084-B798-8940-AF52-72AB6EF2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200" dirty="0"/>
              <a:t>요약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1A57BA-510D-AB44-A48E-82EF56EF092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9011" y="1253835"/>
                <a:ext cx="6786520" cy="4666154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kumimoji="1" lang="en-US" altLang="ko-KR" b="1" dirty="0"/>
                  <a:t>Graph</a:t>
                </a:r>
              </a:p>
              <a:p>
                <a:pPr marL="0" indent="0" algn="ctr">
                  <a:buNone/>
                </a:pPr>
                <a:r>
                  <a:rPr kumimoji="1" lang="ko-KR" altLang="en-US" dirty="0"/>
                  <a:t>그래프 구축</a:t>
                </a:r>
                <a:r>
                  <a:rPr kumimoji="1" lang="en-US" altLang="ko-KR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ko-KR" dirty="0"/>
              </a:p>
              <a:p>
                <a:pPr marL="0" indent="0" algn="ctr">
                  <a:buNone/>
                </a:pPr>
                <a:endParaRPr kumimoji="1" lang="en-US" altLang="ko-KR" b="1" dirty="0"/>
              </a:p>
              <a:p>
                <a:pPr marL="0" indent="0" algn="ctr">
                  <a:buNone/>
                </a:pPr>
                <a:r>
                  <a:rPr kumimoji="1" lang="en-US" altLang="ko-KR" b="1" dirty="0"/>
                  <a:t>Trainer</a:t>
                </a:r>
              </a:p>
              <a:p>
                <a:pPr marL="0" indent="0" algn="ctr">
                  <a:buNone/>
                </a:pPr>
                <a:r>
                  <a:rPr kumimoji="1" lang="en-US" altLang="ko-KR" dirty="0"/>
                  <a:t>Loss</a:t>
                </a:r>
                <a:r>
                  <a:rPr kumimoji="1" lang="ko-KR" altLang="en-US" dirty="0"/>
                  <a:t> 함수 정의</a:t>
                </a:r>
                <a:endParaRPr kumimoji="1" lang="en-US" altLang="ko-KR" dirty="0"/>
              </a:p>
              <a:p>
                <a:pPr marL="0" indent="0" algn="ctr">
                  <a:buNone/>
                </a:pPr>
                <a:r>
                  <a:rPr kumimoji="1" lang="en-US" altLang="ko-KR" dirty="0"/>
                  <a:t>Optimizer: </a:t>
                </a:r>
                <a:r>
                  <a:rPr kumimoji="1" lang="ko-KR" altLang="en-US" dirty="0"/>
                  <a:t>미분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갱신</a:t>
                </a:r>
                <a:endParaRPr kumimoji="1" lang="en-US" altLang="ko-KR" b="1" dirty="0"/>
              </a:p>
              <a:p>
                <a:pPr marL="0" indent="0" algn="ctr">
                  <a:buNone/>
                </a:pPr>
                <a:endParaRPr kumimoji="1" lang="en-US" altLang="ko-KR" b="1" dirty="0"/>
              </a:p>
              <a:p>
                <a:pPr marL="0" indent="0" algn="ctr">
                  <a:buNone/>
                </a:pPr>
                <a:r>
                  <a:rPr kumimoji="1" lang="en-US" altLang="ko-KR" b="1" dirty="0"/>
                  <a:t>Session</a:t>
                </a:r>
              </a:p>
              <a:p>
                <a:pPr marL="0" indent="0" algn="ctr">
                  <a:buNone/>
                </a:pPr>
                <a:r>
                  <a:rPr kumimoji="1" lang="ko-KR" altLang="en-US" dirty="0"/>
                  <a:t>입력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Feeding</a:t>
                </a:r>
              </a:p>
              <a:p>
                <a:pPr marL="0" indent="0" algn="ctr">
                  <a:buNone/>
                </a:pPr>
                <a:r>
                  <a:rPr kumimoji="1" lang="ko-KR" altLang="en-US" dirty="0"/>
                  <a:t>출력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및 실행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 err="1"/>
                  <a:t>Session.run</a:t>
                </a:r>
                <a:r>
                  <a:rPr kumimoji="1" lang="en-US" altLang="ko-KR" dirty="0"/>
                  <a:t>(Fetching)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1A57BA-510D-AB44-A48E-82EF56EF0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9011" y="1253835"/>
                <a:ext cx="6786520" cy="4666154"/>
              </a:xfrm>
              <a:blipFill>
                <a:blip r:embed="rId3"/>
                <a:stretch>
                  <a:fillRect t="-2989" b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DD3982-5E32-844E-95CC-ECE18C6964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7FD6AE-B143-E146-8826-FE0C942AF5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Picture 8" descr="https://www.tensorflow.org/images/tensors_flowing.gif">
            <a:extLst>
              <a:ext uri="{FF2B5EF4-FFF2-40B4-BE49-F238E27FC236}">
                <a16:creationId xmlns:a16="http://schemas.microsoft.com/office/drawing/2014/main" id="{1EC0B8FA-EAFA-F849-9535-FB182D3886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01861" y="975722"/>
            <a:ext cx="2937589" cy="52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853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"/>
            <a:ext cx="12192000" cy="6858002"/>
          </a:xfrm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  <a:br>
              <a:rPr lang="en-US" sz="6000" dirty="0"/>
            </a:br>
            <a:br>
              <a:rPr lang="en-US" sz="6000" dirty="0"/>
            </a:br>
            <a:r>
              <a:rPr lang="en-US" sz="3600" dirty="0"/>
              <a:t>Q &amp; A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200" b="0" dirty="0">
                <a:solidFill>
                  <a:schemeClr val="tx1"/>
                </a:solidFill>
              </a:rPr>
              <a:t>wltjr1007@korea.ac.kr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https://ku-milab.org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FCC965-2066-4861-951C-28136565BC3F}"/>
              </a:ext>
            </a:extLst>
          </p:cNvPr>
          <p:cNvSpPr txBox="1">
            <a:spLocks/>
          </p:cNvSpPr>
          <p:nvPr/>
        </p:nvSpPr>
        <p:spPr>
          <a:xfrm>
            <a:off x="11359055" y="6356349"/>
            <a:ext cx="373934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A4169E2-950A-7944-BD27-CF97751E7F2C}" type="slidenum">
              <a:rPr kumimoji="1" lang="ko-KR" alt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pPr algn="r"/>
              <a:t>11</a:t>
            </a:fld>
            <a:endParaRPr kumimoji="1" lang="ko-KR" altLang="en-US" sz="1200" dirty="0">
              <a:solidFill>
                <a:prstClr val="black">
                  <a:tint val="75000"/>
                </a:prstClr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654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71DF6-02B5-4426-8D63-4A9B2B426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딥 </a:t>
            </a:r>
            <a:r>
              <a:rPr lang="ko-KR" altLang="en-US" dirty="0" err="1"/>
              <a:t>뉴럴</a:t>
            </a:r>
            <a:r>
              <a:rPr lang="ko-KR" altLang="en-US" dirty="0"/>
              <a:t> 네트워크 기반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Resting-State fMRI </a:t>
            </a:r>
            <a:r>
              <a:rPr lang="ko-KR" altLang="en-US" dirty="0"/>
              <a:t>분석 및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91F08A-1719-4E72-99B1-237CB5045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sz="3400" b="1" dirty="0"/>
              <a:t>조교</a:t>
            </a:r>
            <a:r>
              <a:rPr lang="en-US" altLang="ko-KR" sz="3400" b="1" dirty="0"/>
              <a:t>: </a:t>
            </a:r>
            <a:r>
              <a:rPr lang="ko-KR" altLang="en-US" sz="3400" b="1" dirty="0" err="1"/>
              <a:t>강은송</a:t>
            </a:r>
            <a:endParaRPr lang="en-US" altLang="ko-KR" sz="2600" b="1" dirty="0"/>
          </a:p>
          <a:p>
            <a:endParaRPr lang="en-US" altLang="ko-KR" dirty="0"/>
          </a:p>
          <a:p>
            <a:r>
              <a:rPr lang="ko-KR" altLang="en-US" b="1" dirty="0"/>
              <a:t>강사</a:t>
            </a:r>
            <a:r>
              <a:rPr lang="en-US" altLang="ko-KR" b="1" dirty="0"/>
              <a:t>: </a:t>
            </a:r>
            <a:r>
              <a:rPr lang="ko-KR" altLang="en-US" b="1" dirty="0" err="1"/>
              <a:t>석흥일</a:t>
            </a:r>
            <a:endParaRPr lang="en-US" altLang="ko-KR" b="1" dirty="0"/>
          </a:p>
          <a:p>
            <a:r>
              <a:rPr lang="en-US" altLang="ko-KR" dirty="0"/>
              <a:t>eunsong1210@korea.ac.kr</a:t>
            </a:r>
          </a:p>
          <a:p>
            <a:r>
              <a:rPr lang="en-US" altLang="ko-KR" dirty="0"/>
              <a:t>http://www.ku-milab.org</a:t>
            </a:r>
            <a:endParaRPr lang="ko-KR" altLang="en-US" dirty="0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02D252EC-8C6D-48BD-8C56-03C8AD3D5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51978" y="281672"/>
            <a:ext cx="6674721" cy="337199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(Summer School)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기반 </a:t>
            </a:r>
            <a:r>
              <a:rPr lang="en-US" altLang="ko-KR" sz="1800" dirty="0"/>
              <a:t>Neuroimaging </a:t>
            </a:r>
            <a:r>
              <a:rPr lang="ko-KR" altLang="en-US" sz="1800" dirty="0"/>
              <a:t>데이터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90CD1A-A6BF-4A44-ADDE-4303D5D0E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6177" y="4726546"/>
            <a:ext cx="4039643" cy="11571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/>
              <a:t>고려대학교 뇌공학과</a:t>
            </a:r>
            <a:endParaRPr lang="en-US" altLang="ko-KR" sz="1800" dirty="0"/>
          </a:p>
          <a:p>
            <a:r>
              <a:rPr lang="ko-KR" altLang="en-US" sz="1800" dirty="0"/>
              <a:t>기계지능연구실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4BE32-DA40-4304-A8A9-12C08FA46E43}"/>
              </a:ext>
            </a:extLst>
          </p:cNvPr>
          <p:cNvSpPr txBox="1"/>
          <p:nvPr/>
        </p:nvSpPr>
        <p:spPr>
          <a:xfrm>
            <a:off x="4289472" y="1690369"/>
            <a:ext cx="3613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본 실습은 </a:t>
            </a:r>
            <a:r>
              <a:rPr lang="en-US" altLang="ko-KR" sz="1000" u="sng" dirty="0">
                <a:solidFill>
                  <a:srgbClr val="0070C0"/>
                </a:solidFill>
              </a:rPr>
              <a:t>TensorFlow v1.9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기준으로 진행됩니다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72" y="7241"/>
            <a:ext cx="1033529" cy="9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90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942757" y="1235293"/>
            <a:ext cx="10306486" cy="4946057"/>
            <a:chOff x="1113409" y="1246224"/>
            <a:chExt cx="10306486" cy="4946057"/>
          </a:xfrm>
        </p:grpSpPr>
        <p:grpSp>
          <p:nvGrpSpPr>
            <p:cNvPr id="8" name="그룹 7"/>
            <p:cNvGrpSpPr/>
            <p:nvPr/>
          </p:nvGrpSpPr>
          <p:grpSpPr>
            <a:xfrm>
              <a:off x="1113409" y="2511530"/>
              <a:ext cx="3173258" cy="3680751"/>
              <a:chOff x="808604" y="3386218"/>
              <a:chExt cx="3173258" cy="3680751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  <a:p>
                <a:pPr algn="ctr"/>
                <a:r>
                  <a:rPr lang="en-US" altLang="ko-KR" dirty="0"/>
                  <a:t>ADNI2 </a:t>
                </a:r>
              </a:p>
              <a:p>
                <a:pPr algn="ctr"/>
                <a:r>
                  <a:rPr lang="en-US" altLang="ko-KR" sz="1600" dirty="0"/>
                  <a:t>Resting-state fMRI</a:t>
                </a:r>
              </a:p>
              <a:p>
                <a:pPr algn="ctr"/>
                <a:r>
                  <a:rPr lang="en-US" altLang="ko-KR" sz="1600" dirty="0">
                    <a:latin typeface="+mn-ea"/>
                    <a:hlinkClick r:id="rId2"/>
                  </a:rPr>
                  <a:t>http://adni.loni.usc.edu/</a:t>
                </a:r>
                <a:endParaRPr lang="en-US" altLang="ko-KR" sz="1600" b="1" dirty="0">
                  <a:latin typeface="+mn-ea"/>
                </a:endParaRPr>
              </a:p>
              <a:p>
                <a:pPr marL="0" lvl="1" algn="ctr"/>
                <a:endParaRPr lang="en-US" altLang="ko-KR" sz="1600" b="1" dirty="0">
                  <a:latin typeface="+mn-ea"/>
                </a:endParaRP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61</a:t>
                </a:r>
                <a:r>
                  <a:rPr lang="en-US" altLang="ko-KR" sz="1600" dirty="0">
                    <a:latin typeface="+mn-ea"/>
                  </a:rPr>
                  <a:t> subjects (MCI 31/CN 30)</a:t>
                </a:r>
              </a:p>
              <a:p>
                <a:pPr marL="0" lvl="1" algn="ctr"/>
                <a:r>
                  <a:rPr lang="en-US" altLang="ko-KR" sz="1050" dirty="0">
                    <a:latin typeface="+mn-ea"/>
                  </a:rPr>
                  <a:t>(Mild Cognitive Impairment/Cognitive Normal)</a:t>
                </a: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130</a:t>
                </a:r>
                <a:r>
                  <a:rPr lang="en-US" altLang="ko-KR" sz="1600" dirty="0">
                    <a:latin typeface="+mn-ea"/>
                  </a:rPr>
                  <a:t> time scans </a:t>
                </a: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116</a:t>
                </a:r>
                <a:r>
                  <a:rPr lang="en-US" altLang="ko-KR" sz="1600" dirty="0">
                    <a:latin typeface="+mn-ea"/>
                  </a:rPr>
                  <a:t> ROIs</a:t>
                </a:r>
                <a:r>
                  <a:rPr lang="ko-KR" altLang="en-US" sz="1600" dirty="0">
                    <a:latin typeface="+mn-ea"/>
                  </a:rPr>
                  <a:t> </a:t>
                </a:r>
                <a:r>
                  <a:rPr lang="en-US" altLang="ko-KR" sz="1600" dirty="0">
                    <a:latin typeface="+mn-ea"/>
                  </a:rPr>
                  <a:t>(from AAL template)</a:t>
                </a:r>
              </a:p>
              <a:p>
                <a:pPr marL="0" lvl="1" algn="ctr"/>
                <a:endParaRPr lang="en-US" altLang="ko-KR" sz="1600" dirty="0">
                  <a:latin typeface="+mn-ea"/>
                </a:endParaRPr>
              </a:p>
              <a:p>
                <a:pPr marL="0" lvl="1" algn="ctr"/>
                <a:r>
                  <a:rPr lang="ko-KR" altLang="en-US" sz="1600" dirty="0">
                    <a:latin typeface="+mn-ea"/>
                  </a:rPr>
                  <a:t>계산 시간</a:t>
                </a:r>
                <a:r>
                  <a:rPr lang="en-US" altLang="ko-KR" sz="1600" dirty="0">
                    <a:latin typeface="+mn-ea"/>
                  </a:rPr>
                  <a:t> </a:t>
                </a:r>
                <a:r>
                  <a:rPr lang="ko-KR" altLang="en-US" sz="1600" dirty="0">
                    <a:latin typeface="+mn-ea"/>
                  </a:rPr>
                  <a:t>문제로</a:t>
                </a:r>
                <a:r>
                  <a:rPr lang="en-US" altLang="ko-KR" sz="1600" dirty="0">
                    <a:latin typeface="+mn-ea"/>
                  </a:rPr>
                  <a:t> </a:t>
                </a:r>
              </a:p>
              <a:p>
                <a:pPr marL="0" lvl="1" algn="ctr"/>
                <a:r>
                  <a:rPr lang="en-US" altLang="ko-KR" sz="1600" u="sng" dirty="0">
                    <a:latin typeface="+mn-ea"/>
                  </a:rPr>
                  <a:t>ROIs</a:t>
                </a:r>
                <a:r>
                  <a:rPr lang="ko-KR" altLang="en-US" sz="1600" u="sng" dirty="0">
                    <a:latin typeface="+mn-ea"/>
                  </a:rPr>
                  <a:t> 단위</a:t>
                </a:r>
                <a:r>
                  <a:rPr lang="ko-KR" altLang="en-US" sz="1600" dirty="0">
                    <a:latin typeface="+mn-ea"/>
                  </a:rPr>
                  <a:t>로 연산 수행</a:t>
                </a:r>
                <a:endParaRPr lang="en-US" altLang="ko-KR" sz="1600" dirty="0">
                  <a:latin typeface="+mn-ea"/>
                </a:endParaRPr>
              </a:p>
            </p:txBody>
          </p:sp>
          <p:sp>
            <p:nvSpPr>
              <p:cNvPr id="7" name="텍스트 상자 6"/>
              <p:cNvSpPr txBox="1"/>
              <p:nvPr/>
            </p:nvSpPr>
            <p:spPr>
              <a:xfrm>
                <a:off x="1870045" y="3439747"/>
                <a:ext cx="10503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200" b="1" dirty="0">
                    <a:solidFill>
                      <a:srgbClr val="002060"/>
                    </a:solidFill>
                  </a:rPr>
                  <a:t>Data</a:t>
                </a:r>
                <a:endParaRPr kumimoji="1" lang="ko-KR" altLang="en-US" sz="2200" b="1" dirty="0">
                  <a:solidFill>
                    <a:srgbClr val="002060"/>
                  </a:solidFill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1025" y="2639452"/>
              <a:ext cx="1180765" cy="773120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4649497" y="2511530"/>
              <a:ext cx="3281612" cy="3680751"/>
              <a:chOff x="808604" y="3386218"/>
              <a:chExt cx="3281612" cy="3680751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b="1" dirty="0">
                  <a:latin typeface="+mn-ea"/>
                </a:endParaRPr>
              </a:p>
              <a:p>
                <a:pPr algn="ctr"/>
                <a:r>
                  <a:rPr lang="en-US" altLang="ko-KR" dirty="0">
                    <a:latin typeface="+mn-ea"/>
                  </a:rPr>
                  <a:t>Independent </a:t>
                </a:r>
              </a:p>
              <a:p>
                <a:pPr algn="ctr"/>
                <a:r>
                  <a:rPr lang="en-US" altLang="ko-KR" dirty="0">
                    <a:latin typeface="+mn-ea"/>
                  </a:rPr>
                  <a:t>Component Analysis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sz="1500" dirty="0">
                    <a:latin typeface="+mn-ea"/>
                  </a:rPr>
                  <a:t>(ICA)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sz="1500" dirty="0">
                    <a:latin typeface="+mn-ea"/>
                  </a:rPr>
                  <a:t>vs.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dirty="0">
                    <a:latin typeface="+mn-ea"/>
                  </a:rPr>
                  <a:t>Deep Neural Networks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sz="1500" dirty="0">
                    <a:latin typeface="+mn-ea"/>
                  </a:rPr>
                  <a:t>(DNN)</a:t>
                </a:r>
              </a:p>
            </p:txBody>
          </p:sp>
          <p:sp>
            <p:nvSpPr>
              <p:cNvPr id="12" name="텍스트 상자 11"/>
              <p:cNvSpPr txBox="1"/>
              <p:nvPr/>
            </p:nvSpPr>
            <p:spPr>
              <a:xfrm>
                <a:off x="808604" y="3439748"/>
                <a:ext cx="3281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200" b="1" dirty="0">
                    <a:solidFill>
                      <a:srgbClr val="002060"/>
                    </a:solidFill>
                  </a:rPr>
                  <a:t>Matrix Factorization</a:t>
                </a:r>
                <a:endParaRPr kumimoji="1" lang="ko-KR" altLang="en-US" sz="2200" b="1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223006" y="2511530"/>
              <a:ext cx="3196889" cy="3680751"/>
              <a:chOff x="7668815" y="2205884"/>
              <a:chExt cx="3196889" cy="3680751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7668815" y="2205884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+mn-ea"/>
                  </a:rPr>
                  <a:t>Auto-encoder</a:t>
                </a:r>
              </a:p>
              <a:p>
                <a:pPr algn="ctr"/>
                <a:endParaRPr lang="en-US" altLang="ko-KR" dirty="0">
                  <a:latin typeface="+mn-ea"/>
                </a:endParaRPr>
              </a:p>
              <a:p>
                <a:pPr algn="ctr"/>
                <a:r>
                  <a:rPr lang="en-US" altLang="ko-KR" dirty="0">
                    <a:latin typeface="+mn-ea"/>
                  </a:rPr>
                  <a:t>Stacked Auto-encoder</a:t>
                </a:r>
              </a:p>
              <a:p>
                <a:pPr algn="ctr"/>
                <a:endParaRPr lang="en-US" altLang="ko-KR" dirty="0">
                  <a:latin typeface="+mn-ea"/>
                </a:endParaRPr>
              </a:p>
              <a:p>
                <a:pPr algn="ctr"/>
                <a:r>
                  <a:rPr lang="en-US" altLang="ko-KR" dirty="0">
                    <a:latin typeface="+mn-ea"/>
                  </a:rPr>
                  <a:t>Sparse Auto-encoder</a:t>
                </a:r>
              </a:p>
            </p:txBody>
          </p:sp>
          <p:sp>
            <p:nvSpPr>
              <p:cNvPr id="14" name="텍스트 상자 13"/>
              <p:cNvSpPr txBox="1"/>
              <p:nvPr/>
            </p:nvSpPr>
            <p:spPr>
              <a:xfrm>
                <a:off x="7725576" y="2259413"/>
                <a:ext cx="314012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200" b="1">
                    <a:solidFill>
                      <a:srgbClr val="002060"/>
                    </a:solidFill>
                  </a:rPr>
                  <a:t>Deep Neural </a:t>
                </a:r>
                <a:r>
                  <a:rPr kumimoji="1" lang="en-US" altLang="ko-KR" sz="2200" b="1" dirty="0">
                    <a:solidFill>
                      <a:srgbClr val="002060"/>
                    </a:solidFill>
                  </a:rPr>
                  <a:t>Network</a:t>
                </a:r>
                <a:endParaRPr kumimoji="1" lang="ko-KR" altLang="en-US" sz="2200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9" name="모서리가 둥근 직사각형 18"/>
            <p:cNvSpPr/>
            <p:nvPr/>
          </p:nvSpPr>
          <p:spPr>
            <a:xfrm>
              <a:off x="1113409" y="1246224"/>
              <a:ext cx="10270098" cy="1021621"/>
            </a:xfrm>
            <a:prstGeom prst="roundRect">
              <a:avLst>
                <a:gd name="adj" fmla="val 7263"/>
              </a:avLst>
            </a:prstGeom>
            <a:ln w="2540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rgbClr val="002060"/>
                  </a:solidFill>
                  <a:latin typeface="+mn-ea"/>
                </a:rPr>
                <a:t>목표</a:t>
              </a:r>
              <a:r>
                <a:rPr lang="en-US" altLang="ko-KR" sz="2200" b="1" dirty="0">
                  <a:solidFill>
                    <a:srgbClr val="002060"/>
                  </a:solidFill>
                  <a:latin typeface="+mn-ea"/>
                </a:rPr>
                <a:t>:</a:t>
              </a:r>
              <a:r>
                <a:rPr lang="ko-KR" altLang="en-US" sz="2800" b="1" dirty="0">
                  <a:latin typeface="+mn-ea"/>
                </a:rPr>
                <a:t> </a:t>
              </a:r>
              <a:r>
                <a:rPr lang="en-US" altLang="ko-KR" dirty="0">
                  <a:latin typeface="+mn-ea"/>
                </a:rPr>
                <a:t>Matrix factorization </a:t>
              </a:r>
              <a:r>
                <a:rPr lang="ko-KR" altLang="en-US" dirty="0">
                  <a:latin typeface="+mn-ea"/>
                </a:rPr>
                <a:t>관점에서의 </a:t>
              </a:r>
              <a:r>
                <a:rPr lang="en-US" altLang="ko-KR" dirty="0">
                  <a:latin typeface="+mn-ea"/>
                </a:rPr>
                <a:t>deep neural network </a:t>
              </a:r>
              <a:r>
                <a:rPr lang="ko-KR" altLang="en-US" dirty="0">
                  <a:latin typeface="+mn-ea"/>
                </a:rPr>
                <a:t>기반</a:t>
              </a:r>
              <a:r>
                <a:rPr lang="en-US" altLang="ko-KR" dirty="0">
                  <a:latin typeface="+mn-ea"/>
                </a:rPr>
                <a:t> resting-state fMRI </a:t>
              </a:r>
              <a:r>
                <a:rPr lang="ko-KR" altLang="en-US" dirty="0">
                  <a:latin typeface="+mn-ea"/>
                </a:rPr>
                <a:t>분석</a:t>
              </a:r>
              <a:endParaRPr lang="en-US" altLang="ko-KR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3543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Matrix Factorization</a:t>
            </a:r>
            <a:endParaRPr lang="ko-KR" altLang="en-US" sz="3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374859" y="896368"/>
            <a:ext cx="11483939" cy="5468472"/>
            <a:chOff x="374859" y="896368"/>
            <a:chExt cx="11483939" cy="5468472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1066302" y="3406075"/>
              <a:ext cx="10792495" cy="2955320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1066303" y="896368"/>
              <a:ext cx="10792495" cy="2412833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952251" y="3836345"/>
              <a:ext cx="1277106" cy="338387"/>
              <a:chOff x="1438770" y="2681473"/>
              <a:chExt cx="1070264" cy="338387"/>
            </a:xfrm>
          </p:grpSpPr>
          <p:sp>
            <p:nvSpPr>
              <p:cNvPr id="53" name="텍스트 상자 52"/>
              <p:cNvSpPr txBox="1"/>
              <p:nvPr/>
            </p:nvSpPr>
            <p:spPr>
              <a:xfrm>
                <a:off x="1438770" y="2681473"/>
                <a:ext cx="1070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Encoder (E)</a:t>
                </a:r>
                <a:endParaRPr lang="ko-KR" altLang="en-US" sz="1400" dirty="0"/>
              </a:p>
            </p:txBody>
          </p:sp>
          <p:cxnSp>
            <p:nvCxnSpPr>
              <p:cNvPr id="54" name="직선 화살표 연결선 53"/>
              <p:cNvCxnSpPr/>
              <p:nvPr/>
            </p:nvCxnSpPr>
            <p:spPr>
              <a:xfrm>
                <a:off x="1438770" y="3019860"/>
                <a:ext cx="107026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/>
            <p:cNvGrpSpPr/>
            <p:nvPr/>
          </p:nvGrpSpPr>
          <p:grpSpPr>
            <a:xfrm>
              <a:off x="5401183" y="3844952"/>
              <a:ext cx="1277106" cy="321762"/>
              <a:chOff x="2647837" y="2681473"/>
              <a:chExt cx="1070264" cy="321762"/>
            </a:xfrm>
          </p:grpSpPr>
          <p:sp>
            <p:nvSpPr>
              <p:cNvPr id="51" name="텍스트 상자 50"/>
              <p:cNvSpPr txBox="1"/>
              <p:nvPr/>
            </p:nvSpPr>
            <p:spPr>
              <a:xfrm>
                <a:off x="2647837" y="2681473"/>
                <a:ext cx="1070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Decoder (D)</a:t>
                </a:r>
                <a:endParaRPr lang="ko-KR" altLang="en-US" sz="1400" dirty="0"/>
              </a:p>
            </p:txBody>
          </p:sp>
          <p:cxnSp>
            <p:nvCxnSpPr>
              <p:cNvPr id="52" name="직선 화살표 연결선 51"/>
              <p:cNvCxnSpPr/>
              <p:nvPr/>
            </p:nvCxnSpPr>
            <p:spPr>
              <a:xfrm>
                <a:off x="2647837" y="3003235"/>
                <a:ext cx="107026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그룹 75"/>
            <p:cNvGrpSpPr/>
            <p:nvPr/>
          </p:nvGrpSpPr>
          <p:grpSpPr>
            <a:xfrm>
              <a:off x="3171548" y="4221000"/>
              <a:ext cx="4314004" cy="2143840"/>
              <a:chOff x="4481109" y="4193958"/>
              <a:chExt cx="4314004" cy="2143840"/>
            </a:xfrm>
            <a:solidFill>
              <a:schemeClr val="bg1"/>
            </a:solidFill>
          </p:grpSpPr>
          <p:grpSp>
            <p:nvGrpSpPr>
              <p:cNvPr id="13" name="그룹 12"/>
              <p:cNvGrpSpPr/>
              <p:nvPr/>
            </p:nvGrpSpPr>
            <p:grpSpPr>
              <a:xfrm>
                <a:off x="4921277" y="4193958"/>
                <a:ext cx="396771" cy="1828801"/>
                <a:chOff x="2047009" y="2296391"/>
                <a:chExt cx="332509" cy="1828801"/>
              </a:xfrm>
              <a:grpFill/>
            </p:grpSpPr>
            <p:grpSp>
              <p:nvGrpSpPr>
                <p:cNvPr id="64" name="그룹 63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  <a:grpFill/>
              </p:grpSpPr>
              <p:sp>
                <p:nvSpPr>
                  <p:cNvPr id="66" name="타원 65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" name="타원 66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타원 67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타원 68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타원 64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>
                <a:off x="7958175" y="4193958"/>
                <a:ext cx="396771" cy="1828801"/>
                <a:chOff x="2047009" y="2296391"/>
                <a:chExt cx="332509" cy="1828801"/>
              </a:xfrm>
              <a:grpFill/>
            </p:grpSpPr>
            <p:grpSp>
              <p:nvGrpSpPr>
                <p:cNvPr id="58" name="그룹 57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  <a:grpFill/>
              </p:grpSpPr>
              <p:sp>
                <p:nvSpPr>
                  <p:cNvPr id="60" name="타원 59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" name="타원 60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타원 61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타원 62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9" name="타원 58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6427767" y="4443341"/>
                <a:ext cx="396771" cy="1298863"/>
                <a:chOff x="2047009" y="2296391"/>
                <a:chExt cx="332509" cy="1298863"/>
              </a:xfrm>
              <a:grpFill/>
            </p:grpSpPr>
            <p:sp>
              <p:nvSpPr>
                <p:cNvPr id="55" name="타원 54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grpFill/>
                <a:ln w="22225">
                  <a:solidFill>
                    <a:srgbClr val="00905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grpFill/>
                <a:ln w="22225">
                  <a:solidFill>
                    <a:srgbClr val="00905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>
                  <a:off x="2047009" y="3262745"/>
                  <a:ext cx="332509" cy="332509"/>
                </a:xfrm>
                <a:prstGeom prst="ellipse">
                  <a:avLst/>
                </a:prstGeom>
                <a:grpFill/>
                <a:ln w="22225">
                  <a:solidFill>
                    <a:srgbClr val="00905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6" name="직선 연결선[R] 15"/>
              <p:cNvCxnSpPr/>
              <p:nvPr/>
            </p:nvCxnSpPr>
            <p:spPr>
              <a:xfrm>
                <a:off x="5318048" y="4360213"/>
                <a:ext cx="1109719" cy="249383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/>
              <p:cNvCxnSpPr/>
              <p:nvPr/>
            </p:nvCxnSpPr>
            <p:spPr>
              <a:xfrm flipV="1">
                <a:off x="5318048" y="4609596"/>
                <a:ext cx="1109719" cy="93517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/>
              <p:cNvCxnSpPr/>
              <p:nvPr/>
            </p:nvCxnSpPr>
            <p:spPr>
              <a:xfrm flipV="1">
                <a:off x="5318048" y="4609596"/>
                <a:ext cx="1109719" cy="426026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/>
              <p:cNvCxnSpPr/>
              <p:nvPr/>
            </p:nvCxnSpPr>
            <p:spPr>
              <a:xfrm flipV="1">
                <a:off x="5318048" y="4609596"/>
                <a:ext cx="1109719" cy="914400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/>
              <p:cNvCxnSpPr/>
              <p:nvPr/>
            </p:nvCxnSpPr>
            <p:spPr>
              <a:xfrm flipV="1">
                <a:off x="5318048" y="4609596"/>
                <a:ext cx="1109719" cy="1246909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/>
              <p:cNvCxnSpPr/>
              <p:nvPr/>
            </p:nvCxnSpPr>
            <p:spPr>
              <a:xfrm>
                <a:off x="5318048" y="4360213"/>
                <a:ext cx="1109719" cy="592283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/>
              <p:cNvCxnSpPr/>
              <p:nvPr/>
            </p:nvCxnSpPr>
            <p:spPr>
              <a:xfrm>
                <a:off x="5318048" y="4703113"/>
                <a:ext cx="1109719" cy="249383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[R] 22"/>
              <p:cNvCxnSpPr/>
              <p:nvPr/>
            </p:nvCxnSpPr>
            <p:spPr>
              <a:xfrm flipV="1">
                <a:off x="5318048" y="4952496"/>
                <a:ext cx="1109719" cy="83126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[R] 23"/>
              <p:cNvCxnSpPr/>
              <p:nvPr/>
            </p:nvCxnSpPr>
            <p:spPr>
              <a:xfrm flipV="1">
                <a:off x="5318048" y="4952496"/>
                <a:ext cx="1109719" cy="571500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[R] 24"/>
              <p:cNvCxnSpPr/>
              <p:nvPr/>
            </p:nvCxnSpPr>
            <p:spPr>
              <a:xfrm flipV="1">
                <a:off x="5318048" y="4952496"/>
                <a:ext cx="1109719" cy="904009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25"/>
              <p:cNvCxnSpPr/>
              <p:nvPr/>
            </p:nvCxnSpPr>
            <p:spPr>
              <a:xfrm>
                <a:off x="5318048" y="4360213"/>
                <a:ext cx="1109719" cy="1215737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[R] 26"/>
              <p:cNvCxnSpPr/>
              <p:nvPr/>
            </p:nvCxnSpPr>
            <p:spPr>
              <a:xfrm>
                <a:off x="5318048" y="4703113"/>
                <a:ext cx="1109719" cy="872837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27"/>
              <p:cNvCxnSpPr/>
              <p:nvPr/>
            </p:nvCxnSpPr>
            <p:spPr>
              <a:xfrm>
                <a:off x="5318048" y="5035622"/>
                <a:ext cx="1109719" cy="540328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[R] 28"/>
              <p:cNvCxnSpPr/>
              <p:nvPr/>
            </p:nvCxnSpPr>
            <p:spPr>
              <a:xfrm>
                <a:off x="5318048" y="5523996"/>
                <a:ext cx="1109719" cy="51954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/>
              <p:nvPr/>
            </p:nvCxnSpPr>
            <p:spPr>
              <a:xfrm flipV="1">
                <a:off x="5318048" y="5575950"/>
                <a:ext cx="1109719" cy="280555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[R] 30"/>
              <p:cNvCxnSpPr/>
              <p:nvPr/>
            </p:nvCxnSpPr>
            <p:spPr>
              <a:xfrm flipV="1">
                <a:off x="6824537" y="4360213"/>
                <a:ext cx="1133638" cy="249383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31"/>
              <p:cNvCxnSpPr/>
              <p:nvPr/>
            </p:nvCxnSpPr>
            <p:spPr>
              <a:xfrm>
                <a:off x="6824537" y="4609596"/>
                <a:ext cx="1133638" cy="93517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[R] 32"/>
              <p:cNvCxnSpPr/>
              <p:nvPr/>
            </p:nvCxnSpPr>
            <p:spPr>
              <a:xfrm>
                <a:off x="6824537" y="4609596"/>
                <a:ext cx="1133638" cy="426026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[R] 33"/>
              <p:cNvCxnSpPr/>
              <p:nvPr/>
            </p:nvCxnSpPr>
            <p:spPr>
              <a:xfrm>
                <a:off x="6824537" y="4609596"/>
                <a:ext cx="1133638" cy="914400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[R] 34"/>
              <p:cNvCxnSpPr/>
              <p:nvPr/>
            </p:nvCxnSpPr>
            <p:spPr>
              <a:xfrm>
                <a:off x="6824537" y="4609596"/>
                <a:ext cx="1133638" cy="124690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[R] 35"/>
              <p:cNvCxnSpPr/>
              <p:nvPr/>
            </p:nvCxnSpPr>
            <p:spPr>
              <a:xfrm flipV="1">
                <a:off x="6824537" y="4360213"/>
                <a:ext cx="1133638" cy="592283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[R] 36"/>
              <p:cNvCxnSpPr/>
              <p:nvPr/>
            </p:nvCxnSpPr>
            <p:spPr>
              <a:xfrm flipV="1">
                <a:off x="6824537" y="4703113"/>
                <a:ext cx="1133638" cy="249383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[R] 37"/>
              <p:cNvCxnSpPr/>
              <p:nvPr/>
            </p:nvCxnSpPr>
            <p:spPr>
              <a:xfrm>
                <a:off x="6824537" y="4952496"/>
                <a:ext cx="1133638" cy="83126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[R] 38"/>
              <p:cNvCxnSpPr/>
              <p:nvPr/>
            </p:nvCxnSpPr>
            <p:spPr>
              <a:xfrm>
                <a:off x="6824537" y="4952496"/>
                <a:ext cx="1133638" cy="571500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[R] 39"/>
              <p:cNvCxnSpPr/>
              <p:nvPr/>
            </p:nvCxnSpPr>
            <p:spPr>
              <a:xfrm>
                <a:off x="6824537" y="4952496"/>
                <a:ext cx="1133638" cy="90400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[R] 40"/>
              <p:cNvCxnSpPr/>
              <p:nvPr/>
            </p:nvCxnSpPr>
            <p:spPr>
              <a:xfrm flipV="1">
                <a:off x="6824537" y="4360213"/>
                <a:ext cx="1133638" cy="1215737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[R] 41"/>
              <p:cNvCxnSpPr/>
              <p:nvPr/>
            </p:nvCxnSpPr>
            <p:spPr>
              <a:xfrm flipV="1">
                <a:off x="6824537" y="4703113"/>
                <a:ext cx="1133638" cy="872837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[R] 42"/>
              <p:cNvCxnSpPr/>
              <p:nvPr/>
            </p:nvCxnSpPr>
            <p:spPr>
              <a:xfrm flipV="1">
                <a:off x="6824537" y="5035622"/>
                <a:ext cx="1133638" cy="540328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[R] 43"/>
              <p:cNvCxnSpPr/>
              <p:nvPr/>
            </p:nvCxnSpPr>
            <p:spPr>
              <a:xfrm flipV="1">
                <a:off x="6824537" y="5523996"/>
                <a:ext cx="1133638" cy="51954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/>
              <p:cNvCxnSpPr/>
              <p:nvPr/>
            </p:nvCxnSpPr>
            <p:spPr>
              <a:xfrm>
                <a:off x="6824537" y="5575950"/>
                <a:ext cx="1133638" cy="280555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텍스트 상자 45"/>
              <p:cNvSpPr txBox="1"/>
              <p:nvPr/>
            </p:nvSpPr>
            <p:spPr>
              <a:xfrm>
                <a:off x="4481109" y="6014633"/>
                <a:ext cx="12771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/>
                  <a:t>Input</a:t>
                </a:r>
                <a:endParaRPr lang="ko-KR" altLang="en-US" sz="1500" dirty="0"/>
              </a:p>
            </p:txBody>
          </p:sp>
          <p:sp>
            <p:nvSpPr>
              <p:cNvPr id="47" name="텍스트 상자 46"/>
              <p:cNvSpPr txBox="1"/>
              <p:nvPr/>
            </p:nvSpPr>
            <p:spPr>
              <a:xfrm>
                <a:off x="7518007" y="6011187"/>
                <a:ext cx="12771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/>
                  <a:t>Output</a:t>
                </a:r>
                <a:endParaRPr lang="ko-KR" altLang="en-US" sz="1500" dirty="0"/>
              </a:p>
            </p:txBody>
          </p:sp>
          <p:sp>
            <p:nvSpPr>
              <p:cNvPr id="48" name="텍스트 상자 47"/>
              <p:cNvSpPr txBox="1"/>
              <p:nvPr/>
            </p:nvSpPr>
            <p:spPr>
              <a:xfrm>
                <a:off x="5986278" y="5730631"/>
                <a:ext cx="12771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/>
                  <a:t>Hidden</a:t>
                </a:r>
                <a:endParaRPr lang="ko-KR" altLang="en-US" sz="1500" dirty="0"/>
              </a:p>
            </p:txBody>
          </p:sp>
          <p:sp>
            <p:nvSpPr>
              <p:cNvPr id="10" name="텍스트 상자 9"/>
              <p:cNvSpPr txBox="1"/>
              <p:nvPr/>
            </p:nvSpPr>
            <p:spPr>
              <a:xfrm>
                <a:off x="4945249" y="4956094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1" name="텍스트 상자 10"/>
              <p:cNvSpPr txBox="1"/>
              <p:nvPr/>
            </p:nvSpPr>
            <p:spPr>
              <a:xfrm>
                <a:off x="6472362" y="4930114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2" name="텍스트 상자 11"/>
              <p:cNvSpPr txBox="1"/>
              <p:nvPr/>
            </p:nvSpPr>
            <p:spPr>
              <a:xfrm>
                <a:off x="7991819" y="4959259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</p:grpSp>
        <p:sp>
          <p:nvSpPr>
            <p:cNvPr id="71" name="직사각형 70"/>
            <p:cNvSpPr/>
            <p:nvPr/>
          </p:nvSpPr>
          <p:spPr>
            <a:xfrm>
              <a:off x="418476" y="1918118"/>
              <a:ext cx="5661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b="1" dirty="0">
                  <a:latin typeface="+mn-ea"/>
                </a:rPr>
                <a:t>ICA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4859" y="4613804"/>
              <a:ext cx="7248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b="1" dirty="0">
                  <a:latin typeface="+mn-ea"/>
                </a:rPr>
                <a:t>DNN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직사각형 74"/>
                <p:cNvSpPr/>
                <p:nvPr/>
              </p:nvSpPr>
              <p:spPr>
                <a:xfrm>
                  <a:off x="3839127" y="3396635"/>
                  <a:ext cx="15322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R" sz="2400" b="1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𝐖</m:t>
                        </m:r>
                        <m:r>
                          <a:rPr kumimoji="1" lang="en-US" altLang="ko-KR" sz="2400" b="1" i="0" baseline="-2500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𝐄</m:t>
                        </m:r>
                        <m:r>
                          <a:rPr kumimoji="1" lang="en-US" altLang="ko-KR" sz="2400" b="1" i="0" dirty="0" smtClean="0">
                            <a:latin typeface="Cambria Math" charset="0"/>
                          </a:rPr>
                          <m:t>𝐗</m:t>
                        </m:r>
                        <m:r>
                          <a:rPr kumimoji="1" lang="en-US" altLang="ko-KR" sz="2400" b="1" i="0" dirty="0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ko-KR" sz="2400" b="1" i="0" dirty="0" smtClean="0">
                            <a:solidFill>
                              <a:srgbClr val="009051"/>
                            </a:solidFill>
                            <a:latin typeface="Cambria Math" charset="0"/>
                          </a:rPr>
                          <m:t>𝐇</m:t>
                        </m:r>
                      </m:oMath>
                    </m:oMathPara>
                  </a14:m>
                  <a:endParaRPr kumimoji="1" lang="en-US" altLang="ko-KR" sz="2400" b="1" dirty="0">
                    <a:latin typeface="+mn-ea"/>
                  </a:endParaRPr>
                </a:p>
              </p:txBody>
            </p:sp>
          </mc:Choice>
          <mc:Fallback>
            <p:sp>
              <p:nvSpPr>
                <p:cNvPr id="75" name="직사각형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9127" y="3396635"/>
                  <a:ext cx="1532214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직사각형 77"/>
                <p:cNvSpPr/>
                <p:nvPr/>
              </p:nvSpPr>
              <p:spPr>
                <a:xfrm>
                  <a:off x="5349768" y="3396290"/>
                  <a:ext cx="15578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 i="0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𝐖</m:t>
                        </m:r>
                        <m:r>
                          <a:rPr kumimoji="1" lang="en-US" altLang="ko-KR" sz="2400" b="1" i="0" baseline="-25000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𝐃</m:t>
                        </m:r>
                        <m:r>
                          <a:rPr kumimoji="1" lang="en-US" altLang="ko-KR" sz="2400" b="1" i="0" dirty="0" smtClean="0">
                            <a:solidFill>
                              <a:srgbClr val="009051"/>
                            </a:solidFill>
                            <a:latin typeface="Cambria Math" charset="0"/>
                          </a:rPr>
                          <m:t>𝐇</m:t>
                        </m:r>
                        <m:r>
                          <a:rPr kumimoji="1" lang="en-US" altLang="ko-KR" sz="2400" b="1" i="0" dirty="0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ko-KR" sz="2400" b="1" dirty="0">
                            <a:latin typeface="Cambria Math" charset="0"/>
                          </a:rPr>
                          <m:t>𝐗</m:t>
                        </m:r>
                      </m:oMath>
                    </m:oMathPara>
                  </a14:m>
                  <a:endParaRPr kumimoji="1" lang="en-US" altLang="ko-KR" sz="2400" b="1" dirty="0">
                    <a:latin typeface="+mn-ea"/>
                  </a:endParaRPr>
                </a:p>
              </p:txBody>
            </p:sp>
          </mc:Choice>
          <mc:Fallback>
            <p:sp>
              <p:nvSpPr>
                <p:cNvPr id="78" name="직사각형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9768" y="3396290"/>
                  <a:ext cx="1557862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3" name="그룹 122"/>
            <p:cNvGrpSpPr/>
            <p:nvPr/>
          </p:nvGrpSpPr>
          <p:grpSpPr>
            <a:xfrm>
              <a:off x="1482275" y="911544"/>
              <a:ext cx="9935006" cy="2222492"/>
              <a:chOff x="1380677" y="963060"/>
              <a:chExt cx="9935006" cy="22224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직사각형 72"/>
                  <p:cNvSpPr/>
                  <p:nvPr/>
                </p:nvSpPr>
                <p:spPr>
                  <a:xfrm>
                    <a:off x="2396034" y="992537"/>
                    <a:ext cx="152420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2400" b="1" i="0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𝐀</m:t>
                          </m:r>
                          <m:r>
                            <a:rPr kumimoji="1" lang="en-US" altLang="ko-KR" sz="2400" b="1" i="0" baseline="30000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𝐓</m:t>
                          </m:r>
                          <m:r>
                            <a:rPr kumimoji="1" lang="en-US" altLang="ko-KR" sz="2400" b="1" i="0" dirty="0" smtClean="0">
                              <a:latin typeface="Cambria Math" charset="0"/>
                            </a:rPr>
                            <m:t>𝐗</m:t>
                          </m:r>
                          <m:r>
                            <a:rPr kumimoji="1" lang="en-US" altLang="ko-KR" sz="2400" b="1" i="0" dirty="0" smtClean="0">
                              <a:latin typeface="Cambria Math" charset="0"/>
                            </a:rPr>
                            <m:t> = </m:t>
                          </m:r>
                          <m:r>
                            <a:rPr kumimoji="1" lang="en-US" altLang="ko-KR" sz="2400" b="1" i="0" dirty="0" smtClean="0">
                              <a:solidFill>
                                <a:srgbClr val="009051"/>
                              </a:solidFill>
                              <a:latin typeface="Cambria Math" charset="0"/>
                            </a:rPr>
                            <m:t>𝐒</m:t>
                          </m:r>
                        </m:oMath>
                      </m:oMathPara>
                    </a14:m>
                    <a:endParaRPr kumimoji="1" lang="en-US" altLang="ko-KR" sz="2400" b="1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73" name="직사각형 7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6034" y="992537"/>
                    <a:ext cx="1524200" cy="4616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100000" b="-13289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직사각형 73"/>
                  <p:cNvSpPr/>
                  <p:nvPr/>
                </p:nvSpPr>
                <p:spPr>
                  <a:xfrm>
                    <a:off x="8644689" y="963060"/>
                    <a:ext cx="1389548" cy="47153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2400" b="1" i="0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𝐀</m:t>
                          </m:r>
                          <m:r>
                            <a:rPr kumimoji="1" lang="en-US" altLang="ko-KR" sz="2400" b="1" i="0" dirty="0" smtClean="0">
                              <a:solidFill>
                                <a:srgbClr val="009051"/>
                              </a:solidFill>
                              <a:latin typeface="Cambria Math" charset="0"/>
                            </a:rPr>
                            <m:t>𝐒</m:t>
                          </m:r>
                          <m:r>
                            <a:rPr kumimoji="1" lang="en-US" altLang="ko-KR" sz="2400" b="1" i="0" dirty="0" smtClean="0">
                              <a:latin typeface="Cambria Math" charset="0"/>
                            </a:rPr>
                            <m:t> = 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R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1" i="0" dirty="0" smtClean="0">
                                  <a:latin typeface="Cambria Math" charset="0"/>
                                </a:rPr>
                                <m:t>𝐗</m:t>
                              </m:r>
                            </m:e>
                          </m:acc>
                        </m:oMath>
                      </m:oMathPara>
                    </a14:m>
                    <a:endParaRPr kumimoji="1" lang="en-US" altLang="ko-KR" sz="2400" b="1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74" name="직사각형 7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4689" y="963060"/>
                    <a:ext cx="1389548" cy="47153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6" name="모서리가 둥근 직사각형 85"/>
              <p:cNvSpPr/>
              <p:nvPr/>
            </p:nvSpPr>
            <p:spPr>
              <a:xfrm>
                <a:off x="8370661" y="1753771"/>
                <a:ext cx="1213340" cy="1000964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rgbClr val="0090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 Time Course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모서리가 둥근 직사각형 86"/>
              <p:cNvSpPr/>
              <p:nvPr/>
            </p:nvSpPr>
            <p:spPr>
              <a:xfrm>
                <a:off x="7200524" y="1603824"/>
                <a:ext cx="1000964" cy="1316468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Spatial Map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텍스트 상자 87"/>
                  <p:cNvSpPr txBox="1"/>
                  <p:nvPr/>
                </p:nvSpPr>
                <p:spPr>
                  <a:xfrm>
                    <a:off x="9571229" y="2070818"/>
                    <a:ext cx="32322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</m:oMath>
                      </m:oMathPara>
                    </a14:m>
                    <a:endParaRPr lang="ko-KR" altLang="en-US" sz="1600" b="1" dirty="0"/>
                  </a:p>
                </p:txBody>
              </p:sp>
            </mc:Choice>
            <mc:Fallback xmlns="">
              <p:sp>
                <p:nvSpPr>
                  <p:cNvPr id="88" name="텍스트 상자 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1229" y="2070818"/>
                    <a:ext cx="323226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텍스트 상자 81"/>
              <p:cNvSpPr txBox="1"/>
              <p:nvPr/>
            </p:nvSpPr>
            <p:spPr>
              <a:xfrm>
                <a:off x="8601775" y="2908553"/>
                <a:ext cx="75111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/>
                  <a:t>Source</a:t>
                </a:r>
                <a:endParaRPr lang="ko-KR" altLang="en-US" sz="1200" b="1" dirty="0"/>
              </a:p>
            </p:txBody>
          </p:sp>
          <p:sp>
            <p:nvSpPr>
              <p:cNvPr id="84" name="텍스트 상자 83"/>
              <p:cNvSpPr txBox="1"/>
              <p:nvPr/>
            </p:nvSpPr>
            <p:spPr>
              <a:xfrm>
                <a:off x="6983261" y="2908553"/>
                <a:ext cx="143548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dirty="0"/>
                  <a:t>Mixing Matrix</a:t>
                </a:r>
                <a:endParaRPr lang="ko-KR" altLang="en-US" sz="1200" dirty="0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10105185" y="1599948"/>
                <a:ext cx="1210498" cy="1308609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fMRI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16200000">
                <a:off x="6839645" y="2137602"/>
                <a:ext cx="54123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voxel</a:t>
                </a:r>
                <a:endParaRPr lang="ko-KR" altLang="en-US" sz="1200" dirty="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8731109" y="1518677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time</a:t>
                </a:r>
                <a:endParaRPr lang="ko-KR" altLang="en-US" sz="1200" dirty="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10477091" y="1352547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time</a:t>
                </a:r>
                <a:endParaRPr lang="ko-KR" altLang="en-US" sz="1200" dirty="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16200000">
                <a:off x="9684457" y="2115752"/>
                <a:ext cx="54123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voxel</a:t>
                </a:r>
                <a:endParaRPr lang="ko-KR" altLang="en-US" sz="1200" dirty="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7381901" y="1333001"/>
                <a:ext cx="64094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source</a:t>
                </a:r>
                <a:endParaRPr lang="ko-KR" altLang="en-US" sz="1200" dirty="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16200000">
                <a:off x="7948587" y="2115751"/>
                <a:ext cx="64094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source</a:t>
                </a:r>
                <a:endParaRPr lang="ko-KR" altLang="en-US" sz="1200" dirty="0"/>
              </a:p>
            </p:txBody>
          </p:sp>
          <p:sp>
            <p:nvSpPr>
              <p:cNvPr id="107" name="텍스트 상자 106"/>
              <p:cNvSpPr txBox="1"/>
              <p:nvPr/>
            </p:nvSpPr>
            <p:spPr>
              <a:xfrm>
                <a:off x="1590466" y="2908553"/>
                <a:ext cx="1439713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/>
                  <a:t>Unmixing</a:t>
                </a:r>
                <a:r>
                  <a:rPr lang="en-US" altLang="ko-KR" sz="1200" dirty="0"/>
                  <a:t> Matrix</a:t>
                </a:r>
                <a:endParaRPr lang="ko-KR" altLang="en-US" sz="1200" dirty="0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2896119" y="1401085"/>
                <a:ext cx="1447591" cy="1556010"/>
                <a:chOff x="4427245" y="1504853"/>
                <a:chExt cx="1447591" cy="1556010"/>
              </a:xfrm>
            </p:grpSpPr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4664338" y="1752254"/>
                  <a:ext cx="1210498" cy="1308609"/>
                </a:xfrm>
                <a:prstGeom prst="roundRect">
                  <a:avLst/>
                </a:prstGeom>
                <a:solidFill>
                  <a:schemeClr val="bg1"/>
                </a:solidFill>
                <a:ln w="2159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fMRI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5036244" y="1504853"/>
                  <a:ext cx="49244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time</a:t>
                  </a:r>
                  <a:endParaRPr lang="ko-KR" altLang="en-US" sz="1200" dirty="0"/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 rot="16200000">
                  <a:off x="4295126" y="2268058"/>
                  <a:ext cx="541238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voxel</a:t>
                  </a:r>
                  <a:endParaRPr lang="ko-KR" altLang="en-US" sz="1200" dirty="0"/>
                </a:p>
              </p:txBody>
            </p:sp>
          </p:grpSp>
          <p:sp>
            <p:nvSpPr>
              <p:cNvPr id="103" name="모서리가 둥근 직사각형 102"/>
              <p:cNvSpPr/>
              <p:nvPr/>
            </p:nvSpPr>
            <p:spPr>
              <a:xfrm>
                <a:off x="4813761" y="1824857"/>
                <a:ext cx="1213340" cy="1000964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rgbClr val="0090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 Time Course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텍스트 상자 105"/>
              <p:cNvSpPr txBox="1"/>
              <p:nvPr/>
            </p:nvSpPr>
            <p:spPr>
              <a:xfrm>
                <a:off x="5044874" y="2908553"/>
                <a:ext cx="75111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/>
                  <a:t>Source</a:t>
                </a:r>
                <a:endParaRPr lang="ko-KR" altLang="en-US" sz="1200" b="1" dirty="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5174209" y="1589763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time</a:t>
                </a:r>
                <a:endParaRPr lang="ko-KR" altLang="en-US" sz="1200" dirty="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16200000">
                <a:off x="4382049" y="2190800"/>
                <a:ext cx="64094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source</a:t>
                </a:r>
                <a:endParaRPr lang="ko-KR" altLang="en-US" sz="1200" dirty="0"/>
              </a:p>
            </p:txBody>
          </p:sp>
          <p:grpSp>
            <p:nvGrpSpPr>
              <p:cNvPr id="120" name="그룹 119"/>
              <p:cNvGrpSpPr/>
              <p:nvPr/>
            </p:nvGrpSpPr>
            <p:grpSpPr>
              <a:xfrm>
                <a:off x="1380677" y="1580215"/>
                <a:ext cx="1566958" cy="1243225"/>
                <a:chOff x="2354719" y="3279681"/>
                <a:chExt cx="1566958" cy="1243225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2992824" y="3279681"/>
                  <a:ext cx="541238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voxel</a:t>
                  </a:r>
                  <a:endParaRPr lang="ko-KR" altLang="en-US" sz="1200" dirty="0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 rot="16200000">
                  <a:off x="2172746" y="3886937"/>
                  <a:ext cx="640945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source</a:t>
                  </a:r>
                  <a:endParaRPr lang="ko-KR" altLang="en-US" sz="1200" dirty="0"/>
                </a:p>
              </p:txBody>
            </p:sp>
            <p:sp>
              <p:nvSpPr>
                <p:cNvPr id="119" name="모서리가 둥근 직사각형 118"/>
                <p:cNvSpPr/>
                <p:nvPr/>
              </p:nvSpPr>
              <p:spPr>
                <a:xfrm>
                  <a:off x="2605209" y="3527969"/>
                  <a:ext cx="1316468" cy="994937"/>
                </a:xfrm>
                <a:prstGeom prst="roundRect">
                  <a:avLst/>
                </a:prstGeom>
                <a:ln w="21590">
                  <a:solidFill>
                    <a:schemeClr val="accent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err="1"/>
                    <a:t>Unmixing</a:t>
                  </a:r>
                  <a:r>
                    <a:rPr kumimoji="1" lang="en-US" altLang="ko-KR" dirty="0"/>
                    <a:t> Matrix</a:t>
                  </a:r>
                  <a:endParaRPr kumimoji="1" lang="ko-KR" alt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텍스트 상자 120"/>
                  <p:cNvSpPr txBox="1"/>
                  <p:nvPr/>
                </p:nvSpPr>
                <p:spPr>
                  <a:xfrm>
                    <a:off x="4319496" y="2145608"/>
                    <a:ext cx="32322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</m:oMath>
                      </m:oMathPara>
                    </a14:m>
                    <a:endParaRPr lang="ko-KR" altLang="en-US" sz="1600" b="1" dirty="0"/>
                  </a:p>
                </p:txBody>
              </p:sp>
            </mc:Choice>
            <mc:Fallback xmlns="">
              <p:sp>
                <p:nvSpPr>
                  <p:cNvPr id="121" name="텍스트 상자 1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9496" y="2145608"/>
                    <a:ext cx="323226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1" name="갈매기형 수장[C] 160"/>
            <p:cNvSpPr/>
            <p:nvPr/>
          </p:nvSpPr>
          <p:spPr>
            <a:xfrm>
              <a:off x="3440214" y="5119344"/>
              <a:ext cx="126615" cy="139656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70" name="그룹 169"/>
            <p:cNvGrpSpPr/>
            <p:nvPr/>
          </p:nvGrpSpPr>
          <p:grpSpPr>
            <a:xfrm>
              <a:off x="1125621" y="4284658"/>
              <a:ext cx="2366032" cy="1587747"/>
              <a:chOff x="2435182" y="4257616"/>
              <a:chExt cx="2366032" cy="1587747"/>
            </a:xfrm>
          </p:grpSpPr>
          <p:grpSp>
            <p:nvGrpSpPr>
              <p:cNvPr id="156" name="그룹 155"/>
              <p:cNvGrpSpPr/>
              <p:nvPr/>
            </p:nvGrpSpPr>
            <p:grpSpPr>
              <a:xfrm>
                <a:off x="2435182" y="4257616"/>
                <a:ext cx="2366032" cy="1587747"/>
                <a:chOff x="2435182" y="4257616"/>
                <a:chExt cx="2366032" cy="1587747"/>
              </a:xfrm>
            </p:grpSpPr>
            <p:grpSp>
              <p:nvGrpSpPr>
                <p:cNvPr id="151" name="그룹 150"/>
                <p:cNvGrpSpPr/>
                <p:nvPr/>
              </p:nvGrpSpPr>
              <p:grpSpPr>
                <a:xfrm>
                  <a:off x="2451273" y="4257616"/>
                  <a:ext cx="2349941" cy="1556010"/>
                  <a:chOff x="1326024" y="4056777"/>
                  <a:chExt cx="2349941" cy="1556010"/>
                </a:xfrm>
              </p:grpSpPr>
              <p:pic>
                <p:nvPicPr>
                  <p:cNvPr id="77" name="그림 76"/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26024" y="4453793"/>
                    <a:ext cx="763134" cy="909124"/>
                  </a:xfrm>
                  <a:prstGeom prst="rect">
                    <a:avLst/>
                  </a:prstGeom>
                </p:spPr>
              </p:pic>
              <p:grpSp>
                <p:nvGrpSpPr>
                  <p:cNvPr id="80" name="그룹 79"/>
                  <p:cNvGrpSpPr/>
                  <p:nvPr/>
                </p:nvGrpSpPr>
                <p:grpSpPr>
                  <a:xfrm>
                    <a:off x="2201347" y="4056777"/>
                    <a:ext cx="1474618" cy="1556010"/>
                    <a:chOff x="2701205" y="4263186"/>
                    <a:chExt cx="1474618" cy="1556010"/>
                  </a:xfrm>
                </p:grpSpPr>
                <p:sp>
                  <p:nvSpPr>
                    <p:cNvPr id="116" name="모서리가 둥근 직사각형 115"/>
                    <p:cNvSpPr/>
                    <p:nvPr/>
                  </p:nvSpPr>
                  <p:spPr>
                    <a:xfrm>
                      <a:off x="2701205" y="4510587"/>
                      <a:ext cx="1210498" cy="1308609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159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fMRI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7" name="직사각형 116"/>
                    <p:cNvSpPr/>
                    <p:nvPr/>
                  </p:nvSpPr>
                  <p:spPr>
                    <a:xfrm>
                      <a:off x="3073111" y="4263186"/>
                      <a:ext cx="492443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ko-KR" sz="1200" dirty="0"/>
                        <a:t>time</a:t>
                      </a:r>
                      <a:endParaRPr lang="ko-KR" altLang="en-US" sz="1200" dirty="0"/>
                    </a:p>
                  </p:txBody>
                </p:sp>
                <p:sp>
                  <p:nvSpPr>
                    <p:cNvPr id="118" name="직사각형 117"/>
                    <p:cNvSpPr/>
                    <p:nvPr/>
                  </p:nvSpPr>
                  <p:spPr>
                    <a:xfrm rot="5400000">
                      <a:off x="3784658" y="5035989"/>
                      <a:ext cx="505331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ko-KR" sz="1200" dirty="0"/>
                        <a:t>ROIs</a:t>
                      </a:r>
                      <a:endParaRPr lang="ko-KR" altLang="en-US" sz="1200" dirty="0"/>
                    </a:p>
                  </p:txBody>
                </p:sp>
              </p:grpSp>
              <p:pic>
                <p:nvPicPr>
                  <p:cNvPr id="143" name="그림 142"/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20089" y="4385514"/>
                    <a:ext cx="1191756" cy="234425"/>
                  </a:xfrm>
                  <a:prstGeom prst="rect">
                    <a:avLst/>
                  </a:prstGeom>
                </p:spPr>
              </p:pic>
              <p:pic>
                <p:nvPicPr>
                  <p:cNvPr id="144" name="내용 개체 틀 3"/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20390" y="4606780"/>
                    <a:ext cx="1191456" cy="316697"/>
                  </a:xfrm>
                  <a:prstGeom prst="rect">
                    <a:avLst/>
                  </a:prstGeom>
                </p:spPr>
              </p:pic>
              <p:pic>
                <p:nvPicPr>
                  <p:cNvPr id="145" name="그림 144"/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12745" t="10614" r="10159" b="11329"/>
                  <a:stretch/>
                </p:blipFill>
                <p:spPr>
                  <a:xfrm>
                    <a:off x="2214586" y="5181390"/>
                    <a:ext cx="1192667" cy="322725"/>
                  </a:xfrm>
                  <a:prstGeom prst="rect">
                    <a:avLst/>
                  </a:prstGeom>
                </p:spPr>
              </p:pic>
              <p:cxnSp>
                <p:nvCxnSpPr>
                  <p:cNvPr id="83" name="꺾인 연결선[E] 82"/>
                  <p:cNvCxnSpPr/>
                  <p:nvPr/>
                </p:nvCxnSpPr>
                <p:spPr>
                  <a:xfrm flipV="1">
                    <a:off x="1900993" y="4443341"/>
                    <a:ext cx="313593" cy="108849"/>
                  </a:xfrm>
                  <a:prstGeom prst="bentConnector3">
                    <a:avLst>
                      <a:gd name="adj1" fmla="val 3014"/>
                    </a:avLst>
                  </a:prstGeom>
                  <a:ln w="12700">
                    <a:solidFill>
                      <a:srgbClr val="FF0000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꺾인 연결선[E] 145"/>
                  <p:cNvCxnSpPr/>
                  <p:nvPr/>
                </p:nvCxnSpPr>
                <p:spPr>
                  <a:xfrm flipV="1">
                    <a:off x="1830884" y="4747277"/>
                    <a:ext cx="383702" cy="45943"/>
                  </a:xfrm>
                  <a:prstGeom prst="bentConnector3">
                    <a:avLst>
                      <a:gd name="adj1" fmla="val 4823"/>
                    </a:avLst>
                  </a:prstGeom>
                  <a:ln w="12700">
                    <a:solidFill>
                      <a:srgbClr val="002CFB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꺾인 연결선[E] 146"/>
                  <p:cNvCxnSpPr/>
                  <p:nvPr/>
                </p:nvCxnSpPr>
                <p:spPr>
                  <a:xfrm>
                    <a:off x="1769405" y="5265707"/>
                    <a:ext cx="440216" cy="40079"/>
                  </a:xfrm>
                  <a:prstGeom prst="bentConnector3">
                    <a:avLst>
                      <a:gd name="adj1" fmla="val -5129"/>
                    </a:avLst>
                  </a:prstGeom>
                  <a:ln w="12700">
                    <a:solidFill>
                      <a:srgbClr val="009051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0" name="모서리가 둥근 직사각형 149"/>
                  <p:cNvSpPr/>
                  <p:nvPr/>
                </p:nvSpPr>
                <p:spPr>
                  <a:xfrm flipH="1">
                    <a:off x="3128591" y="4304178"/>
                    <a:ext cx="143760" cy="1302947"/>
                  </a:xfrm>
                  <a:prstGeom prst="roundRect">
                    <a:avLst/>
                  </a:prstGeom>
                  <a:solidFill>
                    <a:schemeClr val="bg2">
                      <a:lumMod val="90000"/>
                      <a:alpha val="28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p:grpSp>
            <p:sp>
              <p:nvSpPr>
                <p:cNvPr id="155" name="직사각형 154"/>
                <p:cNvSpPr/>
                <p:nvPr/>
              </p:nvSpPr>
              <p:spPr>
                <a:xfrm>
                  <a:off x="2435182" y="5583753"/>
                  <a:ext cx="798616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ko-KR" sz="1100"/>
                    <a:t>AAL Atlas</a:t>
                  </a:r>
                  <a:endParaRPr lang="ko-KR" altLang="en-US" sz="1100" dirty="0"/>
                </a:p>
              </p:txBody>
            </p:sp>
          </p:grpSp>
          <p:sp>
            <p:nvSpPr>
              <p:cNvPr id="169" name="텍스트 상자 168"/>
              <p:cNvSpPr txBox="1"/>
              <p:nvPr/>
            </p:nvSpPr>
            <p:spPr>
              <a:xfrm>
                <a:off x="3777905" y="5047188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7257460" y="3763905"/>
              <a:ext cx="4469190" cy="2169763"/>
              <a:chOff x="7257460" y="3763905"/>
              <a:chExt cx="4469190" cy="2169763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7257460" y="4305019"/>
                <a:ext cx="4469190" cy="1628649"/>
                <a:chOff x="7401153" y="4305019"/>
                <a:chExt cx="4469190" cy="1628649"/>
              </a:xfrm>
            </p:grpSpPr>
            <p:grpSp>
              <p:nvGrpSpPr>
                <p:cNvPr id="8" name="그룹 7"/>
                <p:cNvGrpSpPr/>
                <p:nvPr/>
              </p:nvGrpSpPr>
              <p:grpSpPr>
                <a:xfrm>
                  <a:off x="7401153" y="4305020"/>
                  <a:ext cx="2635099" cy="1628648"/>
                  <a:chOff x="10769301" y="3520063"/>
                  <a:chExt cx="2635099" cy="1628648"/>
                </a:xfrm>
              </p:grpSpPr>
              <p:sp>
                <p:nvSpPr>
                  <p:cNvPr id="134" name="모서리가 둥근 직사각형 133"/>
                  <p:cNvSpPr/>
                  <p:nvPr/>
                </p:nvSpPr>
                <p:spPr>
                  <a:xfrm>
                    <a:off x="10769301" y="3520063"/>
                    <a:ext cx="2557751" cy="162864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159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10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5" name="그룹 4"/>
                  <p:cNvGrpSpPr/>
                  <p:nvPr/>
                </p:nvGrpSpPr>
                <p:grpSpPr>
                  <a:xfrm>
                    <a:off x="10995073" y="3643703"/>
                    <a:ext cx="2409327" cy="1433018"/>
                    <a:chOff x="9940799" y="4725894"/>
                    <a:chExt cx="2409327" cy="1433018"/>
                  </a:xfrm>
                </p:grpSpPr>
                <p:grpSp>
                  <p:nvGrpSpPr>
                    <p:cNvPr id="173" name="그룹 172"/>
                    <p:cNvGrpSpPr/>
                    <p:nvPr/>
                  </p:nvGrpSpPr>
                  <p:grpSpPr>
                    <a:xfrm>
                      <a:off x="10180171" y="4725894"/>
                      <a:ext cx="1949837" cy="1074872"/>
                      <a:chOff x="9867823" y="4594327"/>
                      <a:chExt cx="1949837" cy="1074872"/>
                    </a:xfrm>
                  </p:grpSpPr>
                  <p:pic>
                    <p:nvPicPr>
                      <p:cNvPr id="162" name="그림 161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0152036" y="4594327"/>
                        <a:ext cx="1665624" cy="707576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  <p:pic>
                    <p:nvPicPr>
                      <p:cNvPr id="163" name="그림 162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4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9867823" y="4938350"/>
                        <a:ext cx="1665624" cy="730849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grpSp>
                <p:pic>
                  <p:nvPicPr>
                    <p:cNvPr id="3" name="그림 2"/>
                    <p:cNvPicPr>
                      <a:picLocks noChangeAspect="1"/>
                    </p:cNvPicPr>
                    <p:nvPr/>
                  </p:nvPicPr>
                  <p:blipFill rotWithShape="1">
                    <a:blip r:embed="rId15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9940799" y="5440595"/>
                      <a:ext cx="1651072" cy="718317"/>
                    </a:xfrm>
                    <a:prstGeom prst="rect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</p:pic>
                <p:sp>
                  <p:nvSpPr>
                    <p:cNvPr id="130" name="텍스트 상자 129"/>
                    <p:cNvSpPr txBox="1"/>
                    <p:nvPr/>
                  </p:nvSpPr>
                  <p:spPr>
                    <a:xfrm rot="3251254">
                      <a:off x="11785893" y="5336341"/>
                      <a:ext cx="477436" cy="651031"/>
                    </a:xfrm>
                    <a:prstGeom prst="rect">
                      <a:avLst/>
                    </a:prstGeom>
                    <a:noFill/>
                  </p:spPr>
                  <p:txBody>
                    <a:bodyPr vert="eaVert" wrap="square" rtlCol="0" anchor="ctr">
                      <a:spAutoFit/>
                    </a:bodyPr>
                    <a:lstStyle/>
                    <a:p>
                      <a:pPr algn="ctr"/>
                      <a:r>
                        <a:rPr lang="mr-IN" altLang="ko-KR" sz="1400" dirty="0"/>
                        <a:t>…</a:t>
                      </a:r>
                      <a:endParaRPr lang="ko-KR" altLang="en-US" sz="1400" dirty="0"/>
                    </a:p>
                  </p:txBody>
                </p:sp>
              </p:grpSp>
            </p:grpSp>
            <p:grpSp>
              <p:nvGrpSpPr>
                <p:cNvPr id="136" name="그룹 135"/>
                <p:cNvGrpSpPr/>
                <p:nvPr/>
              </p:nvGrpSpPr>
              <p:grpSpPr>
                <a:xfrm>
                  <a:off x="10073426" y="4305019"/>
                  <a:ext cx="1796917" cy="1628649"/>
                  <a:chOff x="8432687" y="4612898"/>
                  <a:chExt cx="1796917" cy="1628649"/>
                </a:xfrm>
              </p:grpSpPr>
              <p:sp>
                <p:nvSpPr>
                  <p:cNvPr id="138" name="모서리가 둥근 직사각형 137"/>
                  <p:cNvSpPr/>
                  <p:nvPr/>
                </p:nvSpPr>
                <p:spPr>
                  <a:xfrm>
                    <a:off x="8432687" y="4612898"/>
                    <a:ext cx="1796917" cy="16286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1590">
                    <a:solidFill>
                      <a:srgbClr val="00905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8506367" y="4722407"/>
                    <a:ext cx="1673634" cy="1376100"/>
                    <a:chOff x="8396671" y="4582215"/>
                    <a:chExt cx="1673634" cy="1376100"/>
                  </a:xfrm>
                </p:grpSpPr>
                <p:grpSp>
                  <p:nvGrpSpPr>
                    <p:cNvPr id="139" name="그룹 138"/>
                    <p:cNvGrpSpPr/>
                    <p:nvPr/>
                  </p:nvGrpSpPr>
                  <p:grpSpPr>
                    <a:xfrm>
                      <a:off x="8396671" y="4582215"/>
                      <a:ext cx="1644718" cy="1376100"/>
                      <a:chOff x="8310350" y="4552162"/>
                      <a:chExt cx="1644718" cy="1376100"/>
                    </a:xfrm>
                  </p:grpSpPr>
                  <p:pic>
                    <p:nvPicPr>
                      <p:cNvPr id="141" name="그림 140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8853356" y="4552162"/>
                        <a:ext cx="1101712" cy="643280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  <p:pic>
                    <p:nvPicPr>
                      <p:cNvPr id="142" name="그림 141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7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8356148" y="4959761"/>
                        <a:ext cx="1070772" cy="648645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  <p:pic>
                    <p:nvPicPr>
                      <p:cNvPr id="148" name="그림 147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8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8310350" y="5277721"/>
                        <a:ext cx="979700" cy="650541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grpSp>
                <p:sp>
                  <p:nvSpPr>
                    <p:cNvPr id="140" name="텍스트 상자 139"/>
                    <p:cNvSpPr txBox="1"/>
                    <p:nvPr/>
                  </p:nvSpPr>
                  <p:spPr>
                    <a:xfrm rot="3251254">
                      <a:off x="9506072" y="5075546"/>
                      <a:ext cx="477436" cy="651031"/>
                    </a:xfrm>
                    <a:prstGeom prst="rect">
                      <a:avLst/>
                    </a:prstGeom>
                    <a:noFill/>
                  </p:spPr>
                  <p:txBody>
                    <a:bodyPr vert="eaVert" wrap="square" rtlCol="0" anchor="ctr">
                      <a:spAutoFit/>
                    </a:bodyPr>
                    <a:lstStyle/>
                    <a:p>
                      <a:pPr algn="ctr"/>
                      <a:r>
                        <a:rPr lang="mr-IN" altLang="ko-KR" sz="1400" dirty="0"/>
                        <a:t>…</a:t>
                      </a:r>
                      <a:endParaRPr lang="ko-KR" altLang="en-US" sz="1400" dirty="0"/>
                    </a:p>
                  </p:txBody>
                </p:sp>
              </p:grpSp>
            </p:grpSp>
            <p:sp>
              <p:nvSpPr>
                <p:cNvPr id="152" name="왼쪽/오른쪽 화살표[L] 151"/>
                <p:cNvSpPr/>
                <p:nvPr/>
              </p:nvSpPr>
              <p:spPr>
                <a:xfrm>
                  <a:off x="9778695" y="5031045"/>
                  <a:ext cx="447402" cy="197556"/>
                </a:xfrm>
                <a:prstGeom prst="leftRightArrow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텍스트 상자 158"/>
              <p:cNvSpPr txBox="1"/>
              <p:nvPr/>
            </p:nvSpPr>
            <p:spPr>
              <a:xfrm>
                <a:off x="7284078" y="3850813"/>
                <a:ext cx="2504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/>
                  <a:t>Common Spatial Map</a:t>
                </a:r>
                <a:endParaRPr lang="ko-KR" altLang="en-US" sz="1400" dirty="0"/>
              </a:p>
            </p:txBody>
          </p:sp>
          <p:sp>
            <p:nvSpPr>
              <p:cNvPr id="160" name="텍스트 상자 159"/>
              <p:cNvSpPr txBox="1"/>
              <p:nvPr/>
            </p:nvSpPr>
            <p:spPr>
              <a:xfrm>
                <a:off x="10071940" y="3763905"/>
                <a:ext cx="15059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Independent </a:t>
                </a:r>
              </a:p>
              <a:p>
                <a:pPr algn="ctr"/>
                <a:r>
                  <a:rPr lang="en-US" altLang="ko-KR" sz="1400" dirty="0"/>
                  <a:t>Time Courses</a:t>
                </a:r>
                <a:endParaRPr lang="ko-KR" alt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1299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Matrix Factorization</a:t>
            </a:r>
            <a:endParaRPr lang="ko-KR" altLang="en-US" sz="3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6" name="모서리가 둥근 직사각형 175"/>
          <p:cNvSpPr/>
          <p:nvPr/>
        </p:nvSpPr>
        <p:spPr>
          <a:xfrm>
            <a:off x="1066302" y="3406075"/>
            <a:ext cx="10792495" cy="2955320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모서리가 둥근 직사각형 173"/>
          <p:cNvSpPr/>
          <p:nvPr/>
        </p:nvSpPr>
        <p:spPr>
          <a:xfrm>
            <a:off x="1066303" y="896368"/>
            <a:ext cx="10792495" cy="2412833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텍스트 상자 52"/>
          <p:cNvSpPr txBox="1"/>
          <p:nvPr/>
        </p:nvSpPr>
        <p:spPr>
          <a:xfrm>
            <a:off x="3952251" y="3836345"/>
            <a:ext cx="1277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Encoder (E)</a:t>
            </a:r>
            <a:endParaRPr lang="ko-KR" altLang="en-US" sz="1400" dirty="0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3952251" y="4174732"/>
            <a:ext cx="127710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텍스트 상자 50"/>
          <p:cNvSpPr txBox="1"/>
          <p:nvPr/>
        </p:nvSpPr>
        <p:spPr>
          <a:xfrm>
            <a:off x="5401183" y="3844952"/>
            <a:ext cx="1277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Decoder (D)</a:t>
            </a:r>
            <a:endParaRPr lang="ko-KR" altLang="en-US" sz="1400" dirty="0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5401183" y="4166714"/>
            <a:ext cx="127710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3611716" y="4221000"/>
            <a:ext cx="396771" cy="1828801"/>
            <a:chOff x="2047009" y="2296391"/>
            <a:chExt cx="332509" cy="1828801"/>
          </a:xfrm>
          <a:solidFill>
            <a:schemeClr val="bg1"/>
          </a:solidFill>
        </p:grpSpPr>
        <p:grpSp>
          <p:nvGrpSpPr>
            <p:cNvPr id="64" name="그룹 63"/>
            <p:cNvGrpSpPr/>
            <p:nvPr/>
          </p:nvGrpSpPr>
          <p:grpSpPr>
            <a:xfrm>
              <a:off x="2047009" y="2296391"/>
              <a:ext cx="332509" cy="1496292"/>
              <a:chOff x="2047009" y="2296391"/>
              <a:chExt cx="332509" cy="1496292"/>
            </a:xfrm>
            <a:grpFill/>
          </p:grpSpPr>
          <p:sp>
            <p:nvSpPr>
              <p:cNvPr id="66" name="타원 65"/>
              <p:cNvSpPr/>
              <p:nvPr/>
            </p:nvSpPr>
            <p:spPr>
              <a:xfrm>
                <a:off x="2047009" y="2296391"/>
                <a:ext cx="332509" cy="332509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2047009" y="2639291"/>
                <a:ext cx="332509" cy="332509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2047009" y="2971800"/>
                <a:ext cx="332509" cy="332509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2047009" y="3460174"/>
                <a:ext cx="332509" cy="332509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5" name="타원 64"/>
            <p:cNvSpPr/>
            <p:nvPr/>
          </p:nvSpPr>
          <p:spPr>
            <a:xfrm>
              <a:off x="2047009" y="3792683"/>
              <a:ext cx="332509" cy="332509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648614" y="4221000"/>
            <a:ext cx="396771" cy="1828801"/>
            <a:chOff x="2047009" y="2296391"/>
            <a:chExt cx="332509" cy="1828801"/>
          </a:xfrm>
          <a:solidFill>
            <a:schemeClr val="bg1"/>
          </a:solidFill>
        </p:grpSpPr>
        <p:grpSp>
          <p:nvGrpSpPr>
            <p:cNvPr id="58" name="그룹 57"/>
            <p:cNvGrpSpPr/>
            <p:nvPr/>
          </p:nvGrpSpPr>
          <p:grpSpPr>
            <a:xfrm>
              <a:off x="2047009" y="2296391"/>
              <a:ext cx="332509" cy="1496292"/>
              <a:chOff x="2047009" y="2296391"/>
              <a:chExt cx="332509" cy="1496292"/>
            </a:xfrm>
            <a:grpFill/>
          </p:grpSpPr>
          <p:sp>
            <p:nvSpPr>
              <p:cNvPr id="60" name="타원 59"/>
              <p:cNvSpPr/>
              <p:nvPr/>
            </p:nvSpPr>
            <p:spPr>
              <a:xfrm>
                <a:off x="2047009" y="2296391"/>
                <a:ext cx="332509" cy="332509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2047009" y="2639291"/>
                <a:ext cx="332509" cy="332509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2047009" y="2971800"/>
                <a:ext cx="332509" cy="332509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2047009" y="3460174"/>
                <a:ext cx="332509" cy="332509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타원 58"/>
            <p:cNvSpPr/>
            <p:nvPr/>
          </p:nvSpPr>
          <p:spPr>
            <a:xfrm>
              <a:off x="2047009" y="3792683"/>
              <a:ext cx="332509" cy="332509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118206" y="4470383"/>
            <a:ext cx="396771" cy="1298863"/>
            <a:chOff x="2047009" y="2296391"/>
            <a:chExt cx="332509" cy="1298863"/>
          </a:xfrm>
          <a:solidFill>
            <a:schemeClr val="bg1"/>
          </a:solidFill>
        </p:grpSpPr>
        <p:sp>
          <p:nvSpPr>
            <p:cNvPr id="55" name="타원 54"/>
            <p:cNvSpPr/>
            <p:nvPr/>
          </p:nvSpPr>
          <p:spPr>
            <a:xfrm>
              <a:off x="2047009" y="2296391"/>
              <a:ext cx="332509" cy="332509"/>
            </a:xfrm>
            <a:prstGeom prst="ellipse">
              <a:avLst/>
            </a:prstGeom>
            <a:grpFill/>
            <a:ln w="22225">
              <a:solidFill>
                <a:srgbClr val="00905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2047009" y="2639291"/>
              <a:ext cx="332509" cy="332509"/>
            </a:xfrm>
            <a:prstGeom prst="ellipse">
              <a:avLst/>
            </a:prstGeom>
            <a:grpFill/>
            <a:ln w="22225">
              <a:solidFill>
                <a:srgbClr val="00905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2047009" y="3262745"/>
              <a:ext cx="332509" cy="332509"/>
            </a:xfrm>
            <a:prstGeom prst="ellipse">
              <a:avLst/>
            </a:prstGeom>
            <a:grpFill/>
            <a:ln w="22225">
              <a:solidFill>
                <a:srgbClr val="00905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텍스트 상자 45"/>
          <p:cNvSpPr txBox="1"/>
          <p:nvPr/>
        </p:nvSpPr>
        <p:spPr>
          <a:xfrm>
            <a:off x="3171548" y="6041675"/>
            <a:ext cx="12771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Input</a:t>
            </a:r>
            <a:endParaRPr lang="ko-KR" altLang="en-US" sz="1500" dirty="0"/>
          </a:p>
        </p:txBody>
      </p:sp>
      <p:sp>
        <p:nvSpPr>
          <p:cNvPr id="47" name="텍스트 상자 46"/>
          <p:cNvSpPr txBox="1"/>
          <p:nvPr/>
        </p:nvSpPr>
        <p:spPr>
          <a:xfrm>
            <a:off x="6208446" y="6038229"/>
            <a:ext cx="12771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Output</a:t>
            </a:r>
            <a:endParaRPr lang="ko-KR" altLang="en-US" sz="1500" dirty="0"/>
          </a:p>
        </p:txBody>
      </p:sp>
      <p:sp>
        <p:nvSpPr>
          <p:cNvPr id="48" name="텍스트 상자 47"/>
          <p:cNvSpPr txBox="1"/>
          <p:nvPr/>
        </p:nvSpPr>
        <p:spPr>
          <a:xfrm>
            <a:off x="4676717" y="5757673"/>
            <a:ext cx="12771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Hidden</a:t>
            </a:r>
            <a:endParaRPr lang="ko-KR" altLang="en-US" sz="1500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635688" y="4983136"/>
            <a:ext cx="477436" cy="651031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mr-IN" altLang="ko-KR" sz="1400" dirty="0"/>
              <a:t>…</a:t>
            </a:r>
            <a:endParaRPr lang="ko-KR" altLang="en-US" sz="1400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162801" y="4957156"/>
            <a:ext cx="477436" cy="651031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mr-IN" altLang="ko-KR" sz="1400" dirty="0"/>
              <a:t>…</a:t>
            </a:r>
            <a:endParaRPr lang="ko-KR" altLang="en-US" sz="1400" dirty="0"/>
          </a:p>
        </p:txBody>
      </p:sp>
      <p:sp>
        <p:nvSpPr>
          <p:cNvPr id="12" name="텍스트 상자 11"/>
          <p:cNvSpPr txBox="1"/>
          <p:nvPr/>
        </p:nvSpPr>
        <p:spPr>
          <a:xfrm>
            <a:off x="6682258" y="4986301"/>
            <a:ext cx="477436" cy="651031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mr-IN" altLang="ko-KR" sz="1400" dirty="0"/>
              <a:t>…</a:t>
            </a:r>
            <a:endParaRPr lang="ko-KR" altLang="en-US" sz="1400" dirty="0"/>
          </a:p>
        </p:txBody>
      </p:sp>
      <p:sp>
        <p:nvSpPr>
          <p:cNvPr id="71" name="직사각형 70"/>
          <p:cNvSpPr/>
          <p:nvPr/>
        </p:nvSpPr>
        <p:spPr>
          <a:xfrm>
            <a:off x="418476" y="1918118"/>
            <a:ext cx="56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+mn-ea"/>
              </a:rPr>
              <a:t>ICA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74859" y="4613804"/>
            <a:ext cx="724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+mn-ea"/>
              </a:rPr>
              <a:t>DNN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직사각형 74"/>
              <p:cNvSpPr/>
              <p:nvPr/>
            </p:nvSpPr>
            <p:spPr>
              <a:xfrm>
                <a:off x="3839127" y="3396635"/>
                <a:ext cx="15322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sz="2400" b="1" i="0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𝐖</m:t>
                      </m:r>
                      <m:r>
                        <a:rPr kumimoji="1" lang="en-US" altLang="ko-KR" sz="2400" b="1" i="0" baseline="-25000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𝐄</m:t>
                      </m:r>
                      <m:r>
                        <a:rPr kumimoji="1" lang="en-US" altLang="ko-KR" sz="2400" b="1" i="0" dirty="0" smtClean="0">
                          <a:latin typeface="Cambria Math" charset="0"/>
                        </a:rPr>
                        <m:t>𝐗</m:t>
                      </m:r>
                      <m:r>
                        <a:rPr kumimoji="1" lang="en-US" altLang="ko-KR" sz="2400" b="1" i="0" dirty="0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ko-KR" sz="2400" b="1" i="0" dirty="0" smtClean="0">
                          <a:solidFill>
                            <a:srgbClr val="009051"/>
                          </a:solidFill>
                          <a:latin typeface="Cambria Math" charset="0"/>
                        </a:rPr>
                        <m:t>𝐇</m:t>
                      </m:r>
                    </m:oMath>
                  </m:oMathPara>
                </a14:m>
                <a:endParaRPr kumimoji="1" lang="en-US" altLang="ko-KR" sz="2400" b="1" dirty="0">
                  <a:latin typeface="+mn-ea"/>
                </a:endParaRPr>
              </a:p>
            </p:txBody>
          </p:sp>
        </mc:Choice>
        <mc:Fallback>
          <p:sp>
            <p:nvSpPr>
              <p:cNvPr id="75" name="직사각형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127" y="3396635"/>
                <a:ext cx="153221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직사각형 77"/>
              <p:cNvSpPr/>
              <p:nvPr/>
            </p:nvSpPr>
            <p:spPr>
              <a:xfrm>
                <a:off x="5349768" y="3396290"/>
                <a:ext cx="15578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1" i="0" dirty="0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𝐖</m:t>
                      </m:r>
                      <m:r>
                        <a:rPr kumimoji="1" lang="en-US" altLang="ko-KR" sz="2400" b="1" i="0" baseline="-25000" dirty="0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𝐃</m:t>
                      </m:r>
                      <m:r>
                        <a:rPr kumimoji="1" lang="en-US" altLang="ko-KR" sz="2400" b="1" i="0" dirty="0" smtClean="0">
                          <a:solidFill>
                            <a:srgbClr val="009051"/>
                          </a:solidFill>
                          <a:latin typeface="Cambria Math" charset="0"/>
                        </a:rPr>
                        <m:t>𝐇</m:t>
                      </m:r>
                      <m:r>
                        <a:rPr kumimoji="1" lang="en-US" altLang="ko-KR" sz="2400" b="1" i="0" dirty="0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ko-KR" sz="2400" b="1" dirty="0">
                          <a:latin typeface="Cambria Math" charset="0"/>
                        </a:rPr>
                        <m:t>𝐗</m:t>
                      </m:r>
                    </m:oMath>
                  </m:oMathPara>
                </a14:m>
                <a:endParaRPr kumimoji="1" lang="en-US" altLang="ko-KR" sz="2400" b="1" dirty="0">
                  <a:latin typeface="+mn-ea"/>
                </a:endParaRPr>
              </a:p>
            </p:txBody>
          </p:sp>
        </mc:Choice>
        <mc:Fallback>
          <p:sp>
            <p:nvSpPr>
              <p:cNvPr id="78" name="직사각형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768" y="3396290"/>
                <a:ext cx="155786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직사각형 72"/>
              <p:cNvSpPr/>
              <p:nvPr/>
            </p:nvSpPr>
            <p:spPr>
              <a:xfrm>
                <a:off x="2497632" y="941021"/>
                <a:ext cx="15242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1" i="0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𝐀</m:t>
                      </m:r>
                      <m:r>
                        <a:rPr kumimoji="1" lang="en-US" altLang="ko-KR" sz="2400" b="1" i="0" baseline="30000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𝐓</m:t>
                      </m:r>
                      <m:r>
                        <a:rPr kumimoji="1" lang="en-US" altLang="ko-KR" sz="2400" b="1" i="0" dirty="0" smtClean="0">
                          <a:latin typeface="Cambria Math" charset="0"/>
                        </a:rPr>
                        <m:t>𝐗</m:t>
                      </m:r>
                      <m:r>
                        <a:rPr kumimoji="1" lang="en-US" altLang="ko-KR" sz="2400" b="1" i="0" dirty="0" smtClean="0">
                          <a:latin typeface="Cambria Math" charset="0"/>
                        </a:rPr>
                        <m:t> = </m:t>
                      </m:r>
                      <m:r>
                        <a:rPr kumimoji="1" lang="en-US" altLang="ko-KR" sz="2400" b="1" i="0" dirty="0" smtClean="0">
                          <a:solidFill>
                            <a:srgbClr val="009051"/>
                          </a:solidFill>
                          <a:latin typeface="Cambria Math" charset="0"/>
                        </a:rPr>
                        <m:t>𝐒</m:t>
                      </m:r>
                    </m:oMath>
                  </m:oMathPara>
                </a14:m>
                <a:endParaRPr kumimoji="1" lang="en-US" altLang="ko-KR" sz="2400" b="1" dirty="0">
                  <a:latin typeface="+mn-ea"/>
                </a:endParaRPr>
              </a:p>
            </p:txBody>
          </p:sp>
        </mc:Choice>
        <mc:Fallback>
          <p:sp>
            <p:nvSpPr>
              <p:cNvPr id="73" name="직사각형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32" y="941021"/>
                <a:ext cx="1524200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직사각형 73"/>
              <p:cNvSpPr/>
              <p:nvPr/>
            </p:nvSpPr>
            <p:spPr>
              <a:xfrm>
                <a:off x="8746287" y="911544"/>
                <a:ext cx="1389548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1" i="0" dirty="0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𝐀</m:t>
                      </m:r>
                      <m:r>
                        <a:rPr kumimoji="1" lang="en-US" altLang="ko-KR" sz="2400" b="1" i="0" dirty="0" smtClean="0">
                          <a:solidFill>
                            <a:srgbClr val="009051"/>
                          </a:solidFill>
                          <a:latin typeface="Cambria Math" charset="0"/>
                        </a:rPr>
                        <m:t>𝐒</m:t>
                      </m:r>
                      <m:r>
                        <a:rPr kumimoji="1" lang="en-US" altLang="ko-KR" sz="2400" b="1" i="0" dirty="0" smtClean="0">
                          <a:latin typeface="Cambria Math" charset="0"/>
                        </a:rPr>
                        <m:t> = </m:t>
                      </m:r>
                      <m:acc>
                        <m:accPr>
                          <m:chr m:val="̂"/>
                          <m:ctrlPr>
                            <a:rPr kumimoji="1" lang="en-US" altLang="ko-KR" sz="24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2400" b="1" i="0" dirty="0" smtClean="0">
                              <a:latin typeface="Cambria Math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kumimoji="1" lang="en-US" altLang="ko-KR" sz="2400" b="1" dirty="0">
                  <a:latin typeface="+mn-ea"/>
                </a:endParaRPr>
              </a:p>
            </p:txBody>
          </p:sp>
        </mc:Choice>
        <mc:Fallback>
          <p:sp>
            <p:nvSpPr>
              <p:cNvPr id="74" name="직사각형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287" y="911544"/>
                <a:ext cx="1389548" cy="471539"/>
              </a:xfrm>
              <a:prstGeom prst="rect">
                <a:avLst/>
              </a:prstGeom>
              <a:blipFill>
                <a:blip r:embed="rId5"/>
                <a:stretch>
                  <a:fillRect t="-10811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모서리가 둥근 직사각형 85"/>
          <p:cNvSpPr/>
          <p:nvPr/>
        </p:nvSpPr>
        <p:spPr>
          <a:xfrm>
            <a:off x="8472259" y="1702255"/>
            <a:ext cx="1213340" cy="1000964"/>
          </a:xfrm>
          <a:prstGeom prst="roundRect">
            <a:avLst/>
          </a:prstGeom>
          <a:solidFill>
            <a:schemeClr val="bg1"/>
          </a:solidFill>
          <a:ln w="21590">
            <a:solidFill>
              <a:srgbClr val="0090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Time Course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7302122" y="1552308"/>
            <a:ext cx="1000964" cy="1316468"/>
          </a:xfrm>
          <a:prstGeom prst="roundRect">
            <a:avLst/>
          </a:prstGeom>
          <a:solidFill>
            <a:schemeClr val="bg1"/>
          </a:solidFill>
          <a:ln w="2159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Spatial Map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텍스트 상자 87"/>
              <p:cNvSpPr txBox="1"/>
              <p:nvPr/>
            </p:nvSpPr>
            <p:spPr>
              <a:xfrm>
                <a:off x="9672827" y="2019302"/>
                <a:ext cx="3232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>
          <p:sp>
            <p:nvSpPr>
              <p:cNvPr id="88" name="텍스트 상자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2827" y="2019302"/>
                <a:ext cx="32322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텍스트 상자 81"/>
          <p:cNvSpPr txBox="1"/>
          <p:nvPr/>
        </p:nvSpPr>
        <p:spPr>
          <a:xfrm>
            <a:off x="8703373" y="2857037"/>
            <a:ext cx="751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/>
              <a:t>Source</a:t>
            </a:r>
            <a:endParaRPr lang="ko-KR" altLang="en-US" sz="1200" b="1" dirty="0"/>
          </a:p>
        </p:txBody>
      </p:sp>
      <p:sp>
        <p:nvSpPr>
          <p:cNvPr id="84" name="텍스트 상자 83"/>
          <p:cNvSpPr txBox="1"/>
          <p:nvPr/>
        </p:nvSpPr>
        <p:spPr>
          <a:xfrm>
            <a:off x="7084859" y="2857037"/>
            <a:ext cx="14354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/>
              <a:t>Mixing Matrix</a:t>
            </a:r>
            <a:endParaRPr lang="ko-KR" altLang="en-US" sz="1200" dirty="0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10206783" y="1548432"/>
            <a:ext cx="1210498" cy="1308609"/>
          </a:xfrm>
          <a:prstGeom prst="roundRect">
            <a:avLst/>
          </a:prstGeom>
          <a:solidFill>
            <a:schemeClr val="bg1"/>
          </a:solidFill>
          <a:ln w="2159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fMRI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 rot="16200000">
            <a:off x="6941243" y="2086086"/>
            <a:ext cx="541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voxel</a:t>
            </a:r>
            <a:endParaRPr lang="ko-KR" altLang="en-US" sz="1200" dirty="0"/>
          </a:p>
        </p:txBody>
      </p:sp>
      <p:sp>
        <p:nvSpPr>
          <p:cNvPr id="96" name="직사각형 95"/>
          <p:cNvSpPr/>
          <p:nvPr/>
        </p:nvSpPr>
        <p:spPr>
          <a:xfrm>
            <a:off x="8832707" y="1467161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time</a:t>
            </a:r>
            <a:endParaRPr lang="ko-KR" altLang="en-US" sz="1200" dirty="0"/>
          </a:p>
        </p:txBody>
      </p:sp>
      <p:sp>
        <p:nvSpPr>
          <p:cNvPr id="97" name="직사각형 96"/>
          <p:cNvSpPr/>
          <p:nvPr/>
        </p:nvSpPr>
        <p:spPr>
          <a:xfrm>
            <a:off x="10578689" y="1301031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time</a:t>
            </a:r>
            <a:endParaRPr lang="ko-KR" altLang="en-US" sz="1200" dirty="0"/>
          </a:p>
        </p:txBody>
      </p:sp>
      <p:sp>
        <p:nvSpPr>
          <p:cNvPr id="98" name="직사각형 97"/>
          <p:cNvSpPr/>
          <p:nvPr/>
        </p:nvSpPr>
        <p:spPr>
          <a:xfrm rot="16200000">
            <a:off x="9786055" y="2064236"/>
            <a:ext cx="541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voxel</a:t>
            </a:r>
            <a:endParaRPr lang="ko-KR" altLang="en-US" sz="1200" dirty="0"/>
          </a:p>
        </p:txBody>
      </p:sp>
      <p:sp>
        <p:nvSpPr>
          <p:cNvPr id="99" name="직사각형 98"/>
          <p:cNvSpPr/>
          <p:nvPr/>
        </p:nvSpPr>
        <p:spPr>
          <a:xfrm>
            <a:off x="7483499" y="1281485"/>
            <a:ext cx="640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source</a:t>
            </a:r>
            <a:endParaRPr lang="ko-KR" altLang="en-US" sz="1200" dirty="0"/>
          </a:p>
        </p:txBody>
      </p:sp>
      <p:sp>
        <p:nvSpPr>
          <p:cNvPr id="100" name="직사각형 99"/>
          <p:cNvSpPr/>
          <p:nvPr/>
        </p:nvSpPr>
        <p:spPr>
          <a:xfrm rot="16200000">
            <a:off x="8050185" y="2064235"/>
            <a:ext cx="640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source</a:t>
            </a:r>
            <a:endParaRPr lang="ko-KR" altLang="en-US" sz="1200" dirty="0"/>
          </a:p>
        </p:txBody>
      </p:sp>
      <p:sp>
        <p:nvSpPr>
          <p:cNvPr id="107" name="텍스트 상자 106"/>
          <p:cNvSpPr txBox="1"/>
          <p:nvPr/>
        </p:nvSpPr>
        <p:spPr>
          <a:xfrm>
            <a:off x="1692064" y="2857037"/>
            <a:ext cx="143971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/>
              <a:t>Unmixing</a:t>
            </a:r>
            <a:r>
              <a:rPr lang="en-US" altLang="ko-KR" sz="1200" dirty="0"/>
              <a:t> Matrix</a:t>
            </a:r>
            <a:endParaRPr lang="ko-KR" altLang="en-US" sz="1200" dirty="0"/>
          </a:p>
        </p:txBody>
      </p:sp>
      <p:grpSp>
        <p:nvGrpSpPr>
          <p:cNvPr id="115" name="그룹 114"/>
          <p:cNvGrpSpPr/>
          <p:nvPr/>
        </p:nvGrpSpPr>
        <p:grpSpPr>
          <a:xfrm>
            <a:off x="2997717" y="1349569"/>
            <a:ext cx="1447591" cy="1556010"/>
            <a:chOff x="4427245" y="1504853"/>
            <a:chExt cx="1447591" cy="1556010"/>
          </a:xfrm>
        </p:grpSpPr>
        <p:sp>
          <p:nvSpPr>
            <p:cNvPr id="108" name="모서리가 둥근 직사각형 107"/>
            <p:cNvSpPr/>
            <p:nvPr/>
          </p:nvSpPr>
          <p:spPr>
            <a:xfrm>
              <a:off x="4664338" y="1752254"/>
              <a:ext cx="1210498" cy="1308609"/>
            </a:xfrm>
            <a:prstGeom prst="roundRect">
              <a:avLst/>
            </a:prstGeom>
            <a:solidFill>
              <a:schemeClr val="bg1"/>
            </a:solidFill>
            <a:ln w="2159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fMRI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5036244" y="1504853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time</a:t>
              </a:r>
              <a:endParaRPr lang="ko-KR" altLang="en-US" sz="1200" dirty="0"/>
            </a:p>
          </p:txBody>
        </p:sp>
        <p:sp>
          <p:nvSpPr>
            <p:cNvPr id="112" name="직사각형 111"/>
            <p:cNvSpPr/>
            <p:nvPr/>
          </p:nvSpPr>
          <p:spPr>
            <a:xfrm rot="16200000">
              <a:off x="4295126" y="2268058"/>
              <a:ext cx="54123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voxel</a:t>
              </a:r>
              <a:endParaRPr lang="ko-KR" altLang="en-US" sz="1200" dirty="0"/>
            </a:p>
          </p:txBody>
        </p:sp>
      </p:grpSp>
      <p:sp>
        <p:nvSpPr>
          <p:cNvPr id="103" name="모서리가 둥근 직사각형 102"/>
          <p:cNvSpPr/>
          <p:nvPr/>
        </p:nvSpPr>
        <p:spPr>
          <a:xfrm>
            <a:off x="4915359" y="1773341"/>
            <a:ext cx="1213340" cy="1000964"/>
          </a:xfrm>
          <a:prstGeom prst="roundRect">
            <a:avLst/>
          </a:prstGeom>
          <a:solidFill>
            <a:schemeClr val="bg1"/>
          </a:solidFill>
          <a:ln w="21590">
            <a:solidFill>
              <a:srgbClr val="0090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Time Course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" name="텍스트 상자 105"/>
          <p:cNvSpPr txBox="1"/>
          <p:nvPr/>
        </p:nvSpPr>
        <p:spPr>
          <a:xfrm>
            <a:off x="5146472" y="2857037"/>
            <a:ext cx="751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/>
              <a:t>Source</a:t>
            </a:r>
            <a:endParaRPr lang="ko-KR" altLang="en-US" sz="1200" b="1" dirty="0"/>
          </a:p>
        </p:txBody>
      </p:sp>
      <p:sp>
        <p:nvSpPr>
          <p:cNvPr id="110" name="직사각형 109"/>
          <p:cNvSpPr/>
          <p:nvPr/>
        </p:nvSpPr>
        <p:spPr>
          <a:xfrm>
            <a:off x="5275807" y="153824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time</a:t>
            </a:r>
            <a:endParaRPr lang="ko-KR" altLang="en-US" sz="1200" dirty="0"/>
          </a:p>
        </p:txBody>
      </p:sp>
      <p:sp>
        <p:nvSpPr>
          <p:cNvPr id="114" name="직사각형 113"/>
          <p:cNvSpPr/>
          <p:nvPr/>
        </p:nvSpPr>
        <p:spPr>
          <a:xfrm rot="16200000">
            <a:off x="4483647" y="2139284"/>
            <a:ext cx="640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source</a:t>
            </a:r>
            <a:endParaRPr lang="ko-KR" altLang="en-US" sz="1200" dirty="0"/>
          </a:p>
        </p:txBody>
      </p:sp>
      <p:grpSp>
        <p:nvGrpSpPr>
          <p:cNvPr id="120" name="그룹 119"/>
          <p:cNvGrpSpPr/>
          <p:nvPr/>
        </p:nvGrpSpPr>
        <p:grpSpPr>
          <a:xfrm>
            <a:off x="1482275" y="1528699"/>
            <a:ext cx="1566958" cy="1243225"/>
            <a:chOff x="2354719" y="3279681"/>
            <a:chExt cx="1566958" cy="1243225"/>
          </a:xfrm>
        </p:grpSpPr>
        <p:sp>
          <p:nvSpPr>
            <p:cNvPr id="109" name="직사각형 108"/>
            <p:cNvSpPr/>
            <p:nvPr/>
          </p:nvSpPr>
          <p:spPr>
            <a:xfrm>
              <a:off x="2992824" y="3279681"/>
              <a:ext cx="54123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voxel</a:t>
              </a:r>
              <a:endParaRPr lang="ko-KR" altLang="en-US" sz="1200" dirty="0"/>
            </a:p>
          </p:txBody>
        </p:sp>
        <p:sp>
          <p:nvSpPr>
            <p:cNvPr id="113" name="직사각형 112"/>
            <p:cNvSpPr/>
            <p:nvPr/>
          </p:nvSpPr>
          <p:spPr>
            <a:xfrm rot="16200000">
              <a:off x="2172746" y="3886937"/>
              <a:ext cx="64094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source</a:t>
              </a:r>
              <a:endParaRPr lang="ko-KR" altLang="en-US" sz="1200" dirty="0"/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2605209" y="3527969"/>
              <a:ext cx="1316468" cy="994937"/>
            </a:xfrm>
            <a:prstGeom prst="roundRect">
              <a:avLst/>
            </a:prstGeom>
            <a:ln w="2159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/>
                <a:t>Unmixing</a:t>
              </a:r>
              <a:r>
                <a:rPr kumimoji="1" lang="en-US" altLang="ko-KR" dirty="0"/>
                <a:t> Matrix</a:t>
              </a:r>
              <a:endParaRPr kumimoji="1" lang="ko-KR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텍스트 상자 120"/>
              <p:cNvSpPr txBox="1"/>
              <p:nvPr/>
            </p:nvSpPr>
            <p:spPr>
              <a:xfrm>
                <a:off x="4421094" y="2094092"/>
                <a:ext cx="3232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>
          <p:sp>
            <p:nvSpPr>
              <p:cNvPr id="121" name="텍스트 상자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094" y="2094092"/>
                <a:ext cx="32322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갈매기형 수장[C] 160"/>
          <p:cNvSpPr/>
          <p:nvPr/>
        </p:nvSpPr>
        <p:spPr>
          <a:xfrm>
            <a:off x="3440214" y="5119344"/>
            <a:ext cx="126615" cy="139656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1125621" y="4284658"/>
            <a:ext cx="2366032" cy="1587747"/>
            <a:chOff x="2435182" y="4257616"/>
            <a:chExt cx="2366032" cy="1587747"/>
          </a:xfrm>
        </p:grpSpPr>
        <p:grpSp>
          <p:nvGrpSpPr>
            <p:cNvPr id="151" name="그룹 150"/>
            <p:cNvGrpSpPr/>
            <p:nvPr/>
          </p:nvGrpSpPr>
          <p:grpSpPr>
            <a:xfrm>
              <a:off x="2451273" y="4257616"/>
              <a:ext cx="2349941" cy="1556010"/>
              <a:chOff x="1326024" y="4056777"/>
              <a:chExt cx="2349941" cy="1556010"/>
            </a:xfrm>
          </p:grpSpPr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6024" y="4453793"/>
                <a:ext cx="763134" cy="909124"/>
              </a:xfrm>
              <a:prstGeom prst="rect">
                <a:avLst/>
              </a:prstGeom>
            </p:spPr>
          </p:pic>
          <p:grpSp>
            <p:nvGrpSpPr>
              <p:cNvPr id="80" name="그룹 79"/>
              <p:cNvGrpSpPr/>
              <p:nvPr/>
            </p:nvGrpSpPr>
            <p:grpSpPr>
              <a:xfrm>
                <a:off x="2201347" y="4056777"/>
                <a:ext cx="1474618" cy="1556010"/>
                <a:chOff x="2701205" y="4263186"/>
                <a:chExt cx="1474618" cy="1556010"/>
              </a:xfrm>
            </p:grpSpPr>
            <p:sp>
              <p:nvSpPr>
                <p:cNvPr id="116" name="모서리가 둥근 직사각형 115"/>
                <p:cNvSpPr/>
                <p:nvPr/>
              </p:nvSpPr>
              <p:spPr>
                <a:xfrm>
                  <a:off x="2701205" y="4510587"/>
                  <a:ext cx="1210498" cy="1308609"/>
                </a:xfrm>
                <a:prstGeom prst="roundRect">
                  <a:avLst/>
                </a:prstGeom>
                <a:solidFill>
                  <a:schemeClr val="bg1"/>
                </a:solidFill>
                <a:ln w="2159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</a:rPr>
                    <a:t>fMRI </a:t>
                  </a:r>
                  <a:endParaRPr lang="ko-KR" alt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3073111" y="4263186"/>
                  <a:ext cx="49244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time</a:t>
                  </a:r>
                  <a:endParaRPr lang="ko-KR" altLang="en-US" sz="1200" dirty="0"/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 rot="5400000">
                  <a:off x="3784658" y="5035989"/>
                  <a:ext cx="50533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ROIs</a:t>
                  </a:r>
                  <a:endParaRPr lang="ko-KR" altLang="en-US" sz="1200" dirty="0"/>
                </a:p>
              </p:txBody>
            </p:sp>
          </p:grpSp>
          <p:pic>
            <p:nvPicPr>
              <p:cNvPr id="143" name="그림 142"/>
              <p:cNvPicPr>
                <a:picLocks noChangeAspect="1"/>
              </p:cNvPicPr>
              <p:nvPr/>
            </p:nvPicPr>
            <p:blipFill rotWithShape="1"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20089" y="4385514"/>
                <a:ext cx="1191756" cy="234425"/>
              </a:xfrm>
              <a:prstGeom prst="rect">
                <a:avLst/>
              </a:prstGeom>
            </p:spPr>
          </p:pic>
          <p:pic>
            <p:nvPicPr>
              <p:cNvPr id="144" name="내용 개체 틀 3"/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20390" y="4606780"/>
                <a:ext cx="1191456" cy="316697"/>
              </a:xfrm>
              <a:prstGeom prst="rect">
                <a:avLst/>
              </a:prstGeom>
            </p:spPr>
          </p:pic>
          <p:pic>
            <p:nvPicPr>
              <p:cNvPr id="145" name="그림 144"/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745" t="10614" r="10159" b="11329"/>
              <a:stretch/>
            </p:blipFill>
            <p:spPr>
              <a:xfrm>
                <a:off x="2214586" y="5181390"/>
                <a:ext cx="1192667" cy="322725"/>
              </a:xfrm>
              <a:prstGeom prst="rect">
                <a:avLst/>
              </a:prstGeom>
            </p:spPr>
          </p:pic>
          <p:cxnSp>
            <p:nvCxnSpPr>
              <p:cNvPr id="83" name="꺾인 연결선[E] 82"/>
              <p:cNvCxnSpPr/>
              <p:nvPr/>
            </p:nvCxnSpPr>
            <p:spPr>
              <a:xfrm flipV="1">
                <a:off x="1900993" y="4443341"/>
                <a:ext cx="313593" cy="108849"/>
              </a:xfrm>
              <a:prstGeom prst="bentConnector3">
                <a:avLst>
                  <a:gd name="adj1" fmla="val 3014"/>
                </a:avLst>
              </a:prstGeom>
              <a:ln w="12700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꺾인 연결선[E] 145"/>
              <p:cNvCxnSpPr/>
              <p:nvPr/>
            </p:nvCxnSpPr>
            <p:spPr>
              <a:xfrm flipV="1">
                <a:off x="1830884" y="4747277"/>
                <a:ext cx="383702" cy="45943"/>
              </a:xfrm>
              <a:prstGeom prst="bentConnector3">
                <a:avLst>
                  <a:gd name="adj1" fmla="val 4823"/>
                </a:avLst>
              </a:prstGeom>
              <a:ln w="12700">
                <a:solidFill>
                  <a:srgbClr val="002CFB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꺾인 연결선[E] 146"/>
              <p:cNvCxnSpPr/>
              <p:nvPr/>
            </p:nvCxnSpPr>
            <p:spPr>
              <a:xfrm>
                <a:off x="1769405" y="5265707"/>
                <a:ext cx="440216" cy="40079"/>
              </a:xfrm>
              <a:prstGeom prst="bentConnector3">
                <a:avLst>
                  <a:gd name="adj1" fmla="val -5129"/>
                </a:avLst>
              </a:prstGeom>
              <a:ln w="12700">
                <a:solidFill>
                  <a:srgbClr val="00905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모서리가 둥근 직사각형 149"/>
              <p:cNvSpPr/>
              <p:nvPr/>
            </p:nvSpPr>
            <p:spPr>
              <a:xfrm flipH="1">
                <a:off x="3128591" y="4304178"/>
                <a:ext cx="143760" cy="1302947"/>
              </a:xfrm>
              <a:prstGeom prst="roundRect">
                <a:avLst/>
              </a:prstGeom>
              <a:solidFill>
                <a:schemeClr val="bg2">
                  <a:lumMod val="90000"/>
                  <a:alpha val="28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155" name="직사각형 154"/>
            <p:cNvSpPr/>
            <p:nvPr/>
          </p:nvSpPr>
          <p:spPr>
            <a:xfrm>
              <a:off x="2435182" y="5583753"/>
              <a:ext cx="79861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sz="1100"/>
                <a:t>AAL Atlas</a:t>
              </a:r>
              <a:endParaRPr lang="ko-KR" altLang="en-US" sz="1100" dirty="0"/>
            </a:p>
          </p:txBody>
        </p:sp>
      </p:grpSp>
      <p:sp>
        <p:nvSpPr>
          <p:cNvPr id="169" name="텍스트 상자 168"/>
          <p:cNvSpPr txBox="1"/>
          <p:nvPr/>
        </p:nvSpPr>
        <p:spPr>
          <a:xfrm>
            <a:off x="2468344" y="5074230"/>
            <a:ext cx="477436" cy="651031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mr-IN" altLang="ko-KR" sz="1400" dirty="0"/>
              <a:t>…</a:t>
            </a:r>
            <a:endParaRPr lang="ko-KR" altLang="en-US" sz="1400" dirty="0"/>
          </a:p>
        </p:txBody>
      </p:sp>
      <p:grpSp>
        <p:nvGrpSpPr>
          <p:cNvPr id="81" name="그룹 80"/>
          <p:cNvGrpSpPr/>
          <p:nvPr/>
        </p:nvGrpSpPr>
        <p:grpSpPr>
          <a:xfrm>
            <a:off x="7257460" y="4305019"/>
            <a:ext cx="4469190" cy="1628649"/>
            <a:chOff x="7401153" y="4305019"/>
            <a:chExt cx="4469190" cy="1628649"/>
          </a:xfrm>
        </p:grpSpPr>
        <p:grpSp>
          <p:nvGrpSpPr>
            <p:cNvPr id="8" name="그룹 7"/>
            <p:cNvGrpSpPr/>
            <p:nvPr/>
          </p:nvGrpSpPr>
          <p:grpSpPr>
            <a:xfrm>
              <a:off x="7401153" y="4305020"/>
              <a:ext cx="2635099" cy="1628648"/>
              <a:chOff x="10769301" y="3520063"/>
              <a:chExt cx="2635099" cy="1628648"/>
            </a:xfrm>
          </p:grpSpPr>
          <p:sp>
            <p:nvSpPr>
              <p:cNvPr id="134" name="모서리가 둥근 직사각형 133"/>
              <p:cNvSpPr/>
              <p:nvPr/>
            </p:nvSpPr>
            <p:spPr>
              <a:xfrm>
                <a:off x="10769301" y="3520063"/>
                <a:ext cx="2557751" cy="1628648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1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10995073" y="3643703"/>
                <a:ext cx="2409327" cy="1433018"/>
                <a:chOff x="9940799" y="4725894"/>
                <a:chExt cx="2409327" cy="1433018"/>
              </a:xfrm>
            </p:grpSpPr>
            <p:grpSp>
              <p:nvGrpSpPr>
                <p:cNvPr id="173" name="그룹 172"/>
                <p:cNvGrpSpPr/>
                <p:nvPr/>
              </p:nvGrpSpPr>
              <p:grpSpPr>
                <a:xfrm>
                  <a:off x="10180171" y="4725894"/>
                  <a:ext cx="1949837" cy="1074872"/>
                  <a:chOff x="9867823" y="4594327"/>
                  <a:chExt cx="1949837" cy="1074872"/>
                </a:xfrm>
              </p:grpSpPr>
              <p:pic>
                <p:nvPicPr>
                  <p:cNvPr id="162" name="그림 161"/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0152036" y="4594327"/>
                    <a:ext cx="1665624" cy="707576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  <p:pic>
                <p:nvPicPr>
                  <p:cNvPr id="163" name="그림 162"/>
                  <p:cNvPicPr>
                    <a:picLocks noChangeAspect="1"/>
                  </p:cNvPicPr>
                  <p:nvPr/>
                </p:nvPicPr>
                <p:blipFill rotWithShape="1">
                  <a:blip r:embed="rId13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867823" y="4938350"/>
                    <a:ext cx="1665624" cy="730849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</p:grpSp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940799" y="5440595"/>
                  <a:ext cx="1651072" cy="71831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sp>
              <p:nvSpPr>
                <p:cNvPr id="130" name="텍스트 상자 129"/>
                <p:cNvSpPr txBox="1"/>
                <p:nvPr/>
              </p:nvSpPr>
              <p:spPr>
                <a:xfrm rot="3251254">
                  <a:off x="11785893" y="5336341"/>
                  <a:ext cx="477436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</p:grpSp>
        </p:grpSp>
        <p:grpSp>
          <p:nvGrpSpPr>
            <p:cNvPr id="136" name="그룹 135"/>
            <p:cNvGrpSpPr/>
            <p:nvPr/>
          </p:nvGrpSpPr>
          <p:grpSpPr>
            <a:xfrm>
              <a:off x="10073426" y="4305019"/>
              <a:ext cx="1796917" cy="1628649"/>
              <a:chOff x="8432687" y="4612898"/>
              <a:chExt cx="1796917" cy="1628649"/>
            </a:xfrm>
          </p:grpSpPr>
          <p:sp>
            <p:nvSpPr>
              <p:cNvPr id="138" name="모서리가 둥근 직사각형 137"/>
              <p:cNvSpPr/>
              <p:nvPr/>
            </p:nvSpPr>
            <p:spPr>
              <a:xfrm>
                <a:off x="8432687" y="4612898"/>
                <a:ext cx="1796917" cy="1628649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rgbClr val="0090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7" name="그룹 136"/>
              <p:cNvGrpSpPr/>
              <p:nvPr/>
            </p:nvGrpSpPr>
            <p:grpSpPr>
              <a:xfrm>
                <a:off x="8506367" y="4722407"/>
                <a:ext cx="1673634" cy="1376100"/>
                <a:chOff x="8396671" y="4582215"/>
                <a:chExt cx="1673634" cy="1376100"/>
              </a:xfrm>
            </p:grpSpPr>
            <p:grpSp>
              <p:nvGrpSpPr>
                <p:cNvPr id="139" name="그룹 138"/>
                <p:cNvGrpSpPr/>
                <p:nvPr/>
              </p:nvGrpSpPr>
              <p:grpSpPr>
                <a:xfrm>
                  <a:off x="8396671" y="4582215"/>
                  <a:ext cx="1644718" cy="1376100"/>
                  <a:chOff x="8310350" y="4552162"/>
                  <a:chExt cx="1644718" cy="1376100"/>
                </a:xfrm>
              </p:grpSpPr>
              <p:pic>
                <p:nvPicPr>
                  <p:cNvPr id="141" name="그림 140"/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8853356" y="4552162"/>
                    <a:ext cx="1101712" cy="643280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  <p:pic>
                <p:nvPicPr>
                  <p:cNvPr id="142" name="그림 141"/>
                  <p:cNvPicPr>
                    <a:picLocks noChangeAspect="1"/>
                  </p:cNvPicPr>
                  <p:nvPr/>
                </p:nvPicPr>
                <p:blipFill rotWithShape="1">
                  <a:blip r:embed="rId16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8356148" y="4959761"/>
                    <a:ext cx="1070772" cy="648645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  <p:pic>
                <p:nvPicPr>
                  <p:cNvPr id="148" name="그림 147"/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8310350" y="5277721"/>
                    <a:ext cx="979700" cy="650541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</p:grpSp>
            <p:sp>
              <p:nvSpPr>
                <p:cNvPr id="140" name="텍스트 상자 139"/>
                <p:cNvSpPr txBox="1"/>
                <p:nvPr/>
              </p:nvSpPr>
              <p:spPr>
                <a:xfrm rot="3251254">
                  <a:off x="9506072" y="5075546"/>
                  <a:ext cx="477436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</p:grpSp>
        </p:grpSp>
        <p:sp>
          <p:nvSpPr>
            <p:cNvPr id="152" name="왼쪽/오른쪽 화살표[L] 151"/>
            <p:cNvSpPr/>
            <p:nvPr/>
          </p:nvSpPr>
          <p:spPr>
            <a:xfrm>
              <a:off x="9778695" y="5031045"/>
              <a:ext cx="447402" cy="197556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59" name="텍스트 상자 158"/>
          <p:cNvSpPr txBox="1"/>
          <p:nvPr/>
        </p:nvSpPr>
        <p:spPr>
          <a:xfrm>
            <a:off x="7284078" y="3850813"/>
            <a:ext cx="250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Common Spatial Map</a:t>
            </a:r>
            <a:endParaRPr lang="ko-KR" altLang="en-US" sz="1400" dirty="0"/>
          </a:p>
        </p:txBody>
      </p:sp>
      <p:sp>
        <p:nvSpPr>
          <p:cNvPr id="160" name="텍스트 상자 159"/>
          <p:cNvSpPr txBox="1"/>
          <p:nvPr/>
        </p:nvSpPr>
        <p:spPr>
          <a:xfrm>
            <a:off x="10071940" y="3763905"/>
            <a:ext cx="1505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Independent </a:t>
            </a:r>
          </a:p>
          <a:p>
            <a:pPr algn="ctr"/>
            <a:r>
              <a:rPr lang="en-US" altLang="ko-KR" sz="1400" dirty="0"/>
              <a:t>Time Courses</a:t>
            </a:r>
            <a:endParaRPr lang="ko-KR" altLang="en-US" sz="1400" dirty="0"/>
          </a:p>
        </p:txBody>
      </p:sp>
      <p:sp>
        <p:nvSpPr>
          <p:cNvPr id="79" name="Trapezoid 78">
            <a:extLst>
              <a:ext uri="{FF2B5EF4-FFF2-40B4-BE49-F238E27FC236}">
                <a16:creationId xmlns:a16="http://schemas.microsoft.com/office/drawing/2014/main" id="{3501FF32-CF19-D04D-8F84-B3AC2B912DBF}"/>
              </a:ext>
            </a:extLst>
          </p:cNvPr>
          <p:cNvSpPr/>
          <p:nvPr/>
        </p:nvSpPr>
        <p:spPr>
          <a:xfrm rot="5400000">
            <a:off x="3784909" y="4705987"/>
            <a:ext cx="1575875" cy="908953"/>
          </a:xfrm>
          <a:prstGeom prst="trapezoid">
            <a:avLst>
              <a:gd name="adj" fmla="val 3233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AD0364B-1789-124C-9121-0414F5DDFF88}"/>
              </a:ext>
            </a:extLst>
          </p:cNvPr>
          <p:cNvSpPr txBox="1"/>
          <p:nvPr/>
        </p:nvSpPr>
        <p:spPr>
          <a:xfrm>
            <a:off x="4086335" y="4791131"/>
            <a:ext cx="9730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(Deep)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nonlinear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transform</a:t>
            </a:r>
          </a:p>
        </p:txBody>
      </p:sp>
      <p:sp>
        <p:nvSpPr>
          <p:cNvPr id="149" name="Trapezoid 148">
            <a:extLst>
              <a:ext uri="{FF2B5EF4-FFF2-40B4-BE49-F238E27FC236}">
                <a16:creationId xmlns:a16="http://schemas.microsoft.com/office/drawing/2014/main" id="{86344D78-4B80-2348-B69D-BA2C4FECE804}"/>
              </a:ext>
            </a:extLst>
          </p:cNvPr>
          <p:cNvSpPr/>
          <p:nvPr/>
        </p:nvSpPr>
        <p:spPr>
          <a:xfrm rot="16200000" flipH="1">
            <a:off x="5319351" y="4705987"/>
            <a:ext cx="1575875" cy="908953"/>
          </a:xfrm>
          <a:prstGeom prst="trapezoid">
            <a:avLst>
              <a:gd name="adj" fmla="val 3233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50575D1-F9AD-A847-990D-08DE22B6E42E}"/>
              </a:ext>
            </a:extLst>
          </p:cNvPr>
          <p:cNvSpPr txBox="1"/>
          <p:nvPr/>
        </p:nvSpPr>
        <p:spPr>
          <a:xfrm>
            <a:off x="5620777" y="4791131"/>
            <a:ext cx="9730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(Deep)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nonlinear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2012741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모서리가 둥근 직사각형 200"/>
          <p:cNvSpPr/>
          <p:nvPr/>
        </p:nvSpPr>
        <p:spPr>
          <a:xfrm>
            <a:off x="506011" y="2631576"/>
            <a:ext cx="5286684" cy="3242999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모서리가 둥근 직사각형 201"/>
          <p:cNvSpPr/>
          <p:nvPr/>
        </p:nvSpPr>
        <p:spPr>
          <a:xfrm>
            <a:off x="6010414" y="2617538"/>
            <a:ext cx="5286684" cy="3242999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083963" y="2811629"/>
            <a:ext cx="4123119" cy="2765909"/>
            <a:chOff x="475435" y="2327678"/>
            <a:chExt cx="3615301" cy="2765909"/>
          </a:xfrm>
        </p:grpSpPr>
        <p:grpSp>
          <p:nvGrpSpPr>
            <p:cNvPr id="139" name="그룹 138"/>
            <p:cNvGrpSpPr/>
            <p:nvPr/>
          </p:nvGrpSpPr>
          <p:grpSpPr>
            <a:xfrm>
              <a:off x="475435" y="2327678"/>
              <a:ext cx="3615301" cy="2765909"/>
              <a:chOff x="784511" y="2598348"/>
              <a:chExt cx="3615301" cy="2765909"/>
            </a:xfrm>
          </p:grpSpPr>
          <p:grpSp>
            <p:nvGrpSpPr>
              <p:cNvPr id="144" name="그룹 143"/>
              <p:cNvGrpSpPr/>
              <p:nvPr/>
            </p:nvGrpSpPr>
            <p:grpSpPr>
              <a:xfrm>
                <a:off x="1153389" y="3170303"/>
                <a:ext cx="332509" cy="1828801"/>
                <a:chOff x="2047009" y="2296391"/>
                <a:chExt cx="332509" cy="1828801"/>
              </a:xfrm>
            </p:grpSpPr>
            <p:grpSp>
              <p:nvGrpSpPr>
                <p:cNvPr id="195" name="그룹 194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197" name="타원 196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8" name="타원 197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9" name="타원 198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0" name="타원 199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6" name="타원 195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5" name="그룹 144"/>
              <p:cNvGrpSpPr/>
              <p:nvPr/>
            </p:nvGrpSpPr>
            <p:grpSpPr>
              <a:xfrm>
                <a:off x="3698426" y="3170303"/>
                <a:ext cx="332509" cy="1828801"/>
                <a:chOff x="2047009" y="2296391"/>
                <a:chExt cx="332509" cy="1828801"/>
              </a:xfrm>
            </p:grpSpPr>
            <p:grpSp>
              <p:nvGrpSpPr>
                <p:cNvPr id="189" name="그룹 188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191" name="타원 190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" name="타원 191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" name="타원 192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4" name="타원 193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0" name="타원 189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6" name="그룹 145"/>
              <p:cNvGrpSpPr/>
              <p:nvPr/>
            </p:nvGrpSpPr>
            <p:grpSpPr>
              <a:xfrm>
                <a:off x="2415885" y="3419686"/>
                <a:ext cx="332509" cy="1298863"/>
                <a:chOff x="2047009" y="2296391"/>
                <a:chExt cx="332509" cy="1298863"/>
              </a:xfrm>
            </p:grpSpPr>
            <p:sp>
              <p:nvSpPr>
                <p:cNvPr id="186" name="타원 185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타원 186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타원 187"/>
                <p:cNvSpPr/>
                <p:nvPr/>
              </p:nvSpPr>
              <p:spPr>
                <a:xfrm>
                  <a:off x="2047009" y="3262745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47" name="직선 연결선[R] 146"/>
              <p:cNvCxnSpPr/>
              <p:nvPr/>
            </p:nvCxnSpPr>
            <p:spPr>
              <a:xfrm>
                <a:off x="1485898" y="3336558"/>
                <a:ext cx="929987" cy="24938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[R] 147"/>
              <p:cNvCxnSpPr/>
              <p:nvPr/>
            </p:nvCxnSpPr>
            <p:spPr>
              <a:xfrm flipV="1">
                <a:off x="1485898" y="3585941"/>
                <a:ext cx="929987" cy="9351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[R] 148"/>
              <p:cNvCxnSpPr/>
              <p:nvPr/>
            </p:nvCxnSpPr>
            <p:spPr>
              <a:xfrm flipV="1">
                <a:off x="1485898" y="3585941"/>
                <a:ext cx="929987" cy="42602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[R] 149"/>
              <p:cNvCxnSpPr/>
              <p:nvPr/>
            </p:nvCxnSpPr>
            <p:spPr>
              <a:xfrm flipV="1">
                <a:off x="1485898" y="3585941"/>
                <a:ext cx="929987" cy="91440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[R] 150"/>
              <p:cNvCxnSpPr/>
              <p:nvPr/>
            </p:nvCxnSpPr>
            <p:spPr>
              <a:xfrm flipV="1">
                <a:off x="1485898" y="3585941"/>
                <a:ext cx="929987" cy="124690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[R] 151"/>
              <p:cNvCxnSpPr/>
              <p:nvPr/>
            </p:nvCxnSpPr>
            <p:spPr>
              <a:xfrm>
                <a:off x="1485898" y="3336558"/>
                <a:ext cx="929987" cy="59228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[R] 152"/>
              <p:cNvCxnSpPr/>
              <p:nvPr/>
            </p:nvCxnSpPr>
            <p:spPr>
              <a:xfrm>
                <a:off x="1485898" y="3679458"/>
                <a:ext cx="929987" cy="24938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[R] 153"/>
              <p:cNvCxnSpPr/>
              <p:nvPr/>
            </p:nvCxnSpPr>
            <p:spPr>
              <a:xfrm flipV="1">
                <a:off x="1485898" y="3928841"/>
                <a:ext cx="929987" cy="8312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[R] 154"/>
              <p:cNvCxnSpPr/>
              <p:nvPr/>
            </p:nvCxnSpPr>
            <p:spPr>
              <a:xfrm flipV="1">
                <a:off x="1485898" y="3928841"/>
                <a:ext cx="929987" cy="57150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[R] 155"/>
              <p:cNvCxnSpPr/>
              <p:nvPr/>
            </p:nvCxnSpPr>
            <p:spPr>
              <a:xfrm flipV="1">
                <a:off x="1485898" y="3928841"/>
                <a:ext cx="929987" cy="90400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/>
              <p:cNvCxnSpPr/>
              <p:nvPr/>
            </p:nvCxnSpPr>
            <p:spPr>
              <a:xfrm>
                <a:off x="1485898" y="3336558"/>
                <a:ext cx="929987" cy="12157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/>
              <p:cNvCxnSpPr/>
              <p:nvPr/>
            </p:nvCxnSpPr>
            <p:spPr>
              <a:xfrm>
                <a:off x="1485898" y="3679458"/>
                <a:ext cx="929987" cy="8728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/>
              <p:cNvCxnSpPr/>
              <p:nvPr/>
            </p:nvCxnSpPr>
            <p:spPr>
              <a:xfrm>
                <a:off x="1485898" y="4011967"/>
                <a:ext cx="929987" cy="54032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/>
              <p:cNvCxnSpPr/>
              <p:nvPr/>
            </p:nvCxnSpPr>
            <p:spPr>
              <a:xfrm>
                <a:off x="1485898" y="4500341"/>
                <a:ext cx="929987" cy="519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/>
              <p:cNvCxnSpPr/>
              <p:nvPr/>
            </p:nvCxnSpPr>
            <p:spPr>
              <a:xfrm flipV="1">
                <a:off x="1485898" y="4552295"/>
                <a:ext cx="929987" cy="2805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/>
              <p:cNvCxnSpPr/>
              <p:nvPr/>
            </p:nvCxnSpPr>
            <p:spPr>
              <a:xfrm flipV="1">
                <a:off x="2748394" y="3336558"/>
                <a:ext cx="950032" cy="24938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/>
              <p:cNvCxnSpPr/>
              <p:nvPr/>
            </p:nvCxnSpPr>
            <p:spPr>
              <a:xfrm>
                <a:off x="2748394" y="3585941"/>
                <a:ext cx="950032" cy="9351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/>
              <p:cNvCxnSpPr/>
              <p:nvPr/>
            </p:nvCxnSpPr>
            <p:spPr>
              <a:xfrm>
                <a:off x="2748394" y="3585941"/>
                <a:ext cx="950032" cy="4260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/>
              <p:cNvCxnSpPr/>
              <p:nvPr/>
            </p:nvCxnSpPr>
            <p:spPr>
              <a:xfrm>
                <a:off x="2748394" y="3585941"/>
                <a:ext cx="950032" cy="91440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/>
              <p:cNvCxnSpPr/>
              <p:nvPr/>
            </p:nvCxnSpPr>
            <p:spPr>
              <a:xfrm>
                <a:off x="2748394" y="3585941"/>
                <a:ext cx="950032" cy="124690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/>
              <p:cNvCxnSpPr/>
              <p:nvPr/>
            </p:nvCxnSpPr>
            <p:spPr>
              <a:xfrm flipV="1">
                <a:off x="2748394" y="3336558"/>
                <a:ext cx="950032" cy="59228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/>
              <p:cNvCxnSpPr/>
              <p:nvPr/>
            </p:nvCxnSpPr>
            <p:spPr>
              <a:xfrm flipV="1">
                <a:off x="2748394" y="3679458"/>
                <a:ext cx="950032" cy="24938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/>
              <p:cNvCxnSpPr/>
              <p:nvPr/>
            </p:nvCxnSpPr>
            <p:spPr>
              <a:xfrm>
                <a:off x="2748394" y="3928841"/>
                <a:ext cx="950032" cy="831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/>
              <p:cNvCxnSpPr/>
              <p:nvPr/>
            </p:nvCxnSpPr>
            <p:spPr>
              <a:xfrm>
                <a:off x="2748394" y="3928841"/>
                <a:ext cx="950032" cy="57150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/>
              <p:cNvCxnSpPr/>
              <p:nvPr/>
            </p:nvCxnSpPr>
            <p:spPr>
              <a:xfrm>
                <a:off x="2748394" y="3928841"/>
                <a:ext cx="950032" cy="90400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[R] 171"/>
              <p:cNvCxnSpPr/>
              <p:nvPr/>
            </p:nvCxnSpPr>
            <p:spPr>
              <a:xfrm flipV="1">
                <a:off x="2748394" y="3336558"/>
                <a:ext cx="950032" cy="12157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[R] 172"/>
              <p:cNvCxnSpPr/>
              <p:nvPr/>
            </p:nvCxnSpPr>
            <p:spPr>
              <a:xfrm flipV="1">
                <a:off x="2748394" y="3679458"/>
                <a:ext cx="950032" cy="8728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[R] 173"/>
              <p:cNvCxnSpPr/>
              <p:nvPr/>
            </p:nvCxnSpPr>
            <p:spPr>
              <a:xfrm flipV="1">
                <a:off x="2748394" y="4011967"/>
                <a:ext cx="950032" cy="5403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[R] 174"/>
              <p:cNvCxnSpPr/>
              <p:nvPr/>
            </p:nvCxnSpPr>
            <p:spPr>
              <a:xfrm flipV="1">
                <a:off x="2748394" y="4500341"/>
                <a:ext cx="950032" cy="519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[R] 175"/>
              <p:cNvCxnSpPr/>
              <p:nvPr/>
            </p:nvCxnSpPr>
            <p:spPr>
              <a:xfrm>
                <a:off x="2748394" y="4552295"/>
                <a:ext cx="950032" cy="2805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텍스트 상자 176"/>
              <p:cNvSpPr txBox="1"/>
              <p:nvPr/>
            </p:nvSpPr>
            <p:spPr>
              <a:xfrm>
                <a:off x="784511" y="5025703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/>
                  <a:t>Input</a:t>
                </a:r>
                <a:endParaRPr lang="ko-KR" altLang="en-US" sz="1600" dirty="0"/>
              </a:p>
            </p:txBody>
          </p:sp>
          <p:sp>
            <p:nvSpPr>
              <p:cNvPr id="178" name="텍스트 상자 177"/>
              <p:cNvSpPr txBox="1"/>
              <p:nvPr/>
            </p:nvSpPr>
            <p:spPr>
              <a:xfrm>
                <a:off x="3329548" y="5022257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Output</a:t>
                </a:r>
                <a:endParaRPr lang="ko-KR" altLang="en-US" sz="1600" dirty="0"/>
              </a:p>
            </p:txBody>
          </p:sp>
          <p:sp>
            <p:nvSpPr>
              <p:cNvPr id="179" name="텍스트 상자 178"/>
              <p:cNvSpPr txBox="1"/>
              <p:nvPr/>
            </p:nvSpPr>
            <p:spPr>
              <a:xfrm>
                <a:off x="2045900" y="4741701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Hidden</a:t>
                </a:r>
                <a:endParaRPr lang="ko-KR" altLang="en-US" sz="1600" dirty="0"/>
              </a:p>
            </p:txBody>
          </p:sp>
          <p:grpSp>
            <p:nvGrpSpPr>
              <p:cNvPr id="180" name="그룹 179"/>
              <p:cNvGrpSpPr/>
              <p:nvPr/>
            </p:nvGrpSpPr>
            <p:grpSpPr>
              <a:xfrm>
                <a:off x="1438770" y="2598348"/>
                <a:ext cx="1070264" cy="421512"/>
                <a:chOff x="1438770" y="2598348"/>
                <a:chExt cx="1070264" cy="421512"/>
              </a:xfrm>
            </p:grpSpPr>
            <p:sp>
              <p:nvSpPr>
                <p:cNvPr id="184" name="텍스트 상자 183"/>
                <p:cNvSpPr txBox="1"/>
                <p:nvPr/>
              </p:nvSpPr>
              <p:spPr>
                <a:xfrm>
                  <a:off x="1438770" y="2598348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Encoder</a:t>
                  </a:r>
                  <a:endParaRPr lang="ko-KR" altLang="en-US" dirty="0"/>
                </a:p>
              </p:txBody>
            </p:sp>
            <p:cxnSp>
              <p:nvCxnSpPr>
                <p:cNvPr id="185" name="직선 화살표 연결선 184"/>
                <p:cNvCxnSpPr/>
                <p:nvPr/>
              </p:nvCxnSpPr>
              <p:spPr>
                <a:xfrm>
                  <a:off x="1438770" y="3019860"/>
                  <a:ext cx="107026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그룹 180"/>
              <p:cNvGrpSpPr/>
              <p:nvPr/>
            </p:nvGrpSpPr>
            <p:grpSpPr>
              <a:xfrm>
                <a:off x="2653031" y="2606955"/>
                <a:ext cx="1070264" cy="421512"/>
                <a:chOff x="2647837" y="2598348"/>
                <a:chExt cx="1070264" cy="421512"/>
              </a:xfrm>
            </p:grpSpPr>
            <p:sp>
              <p:nvSpPr>
                <p:cNvPr id="182" name="텍스트 상자 181"/>
                <p:cNvSpPr txBox="1"/>
                <p:nvPr/>
              </p:nvSpPr>
              <p:spPr>
                <a:xfrm>
                  <a:off x="2647837" y="2598348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Decoder</a:t>
                  </a:r>
                  <a:endParaRPr lang="ko-KR" altLang="en-US" dirty="0"/>
                </a:p>
              </p:txBody>
            </p:sp>
            <p:cxnSp>
              <p:nvCxnSpPr>
                <p:cNvPr id="183" name="직선 화살표 연결선 182"/>
                <p:cNvCxnSpPr/>
                <p:nvPr/>
              </p:nvCxnSpPr>
              <p:spPr>
                <a:xfrm>
                  <a:off x="2647837" y="3019860"/>
                  <a:ext cx="107026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0" name="그룹 139"/>
            <p:cNvGrpSpPr/>
            <p:nvPr/>
          </p:nvGrpSpPr>
          <p:grpSpPr>
            <a:xfrm>
              <a:off x="864402" y="3635789"/>
              <a:ext cx="2953252" cy="680176"/>
              <a:chOff x="864402" y="3635789"/>
              <a:chExt cx="2953252" cy="680176"/>
            </a:xfrm>
          </p:grpSpPr>
          <p:sp>
            <p:nvSpPr>
              <p:cNvPr id="141" name="텍스트 상자 140"/>
              <p:cNvSpPr txBox="1"/>
              <p:nvPr/>
            </p:nvSpPr>
            <p:spPr>
              <a:xfrm>
                <a:off x="864402" y="3661769"/>
                <a:ext cx="400110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42" name="텍스트 상자 141"/>
              <p:cNvSpPr txBox="1"/>
              <p:nvPr/>
            </p:nvSpPr>
            <p:spPr>
              <a:xfrm>
                <a:off x="2144181" y="3635789"/>
                <a:ext cx="400110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43" name="텍스트 상자 142"/>
              <p:cNvSpPr txBox="1"/>
              <p:nvPr/>
            </p:nvSpPr>
            <p:spPr>
              <a:xfrm>
                <a:off x="3417544" y="3664934"/>
                <a:ext cx="400110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</p:grpSp>
      </p:grpSp>
      <p:sp>
        <p:nvSpPr>
          <p:cNvPr id="27" name="텍스트 상자 26"/>
          <p:cNvSpPr txBox="1"/>
          <p:nvPr/>
        </p:nvSpPr>
        <p:spPr>
          <a:xfrm>
            <a:off x="2079749" y="5899560"/>
            <a:ext cx="2106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Auto-encoder</a:t>
            </a:r>
            <a:endParaRPr lang="ko-KR" altLang="en-US" b="1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7272682" y="5898697"/>
            <a:ext cx="276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Stacked auto-encoder</a:t>
            </a:r>
            <a:endParaRPr lang="ko-KR" altLang="en-US" b="1" dirty="0"/>
          </a:p>
        </p:txBody>
      </p:sp>
      <p:grpSp>
        <p:nvGrpSpPr>
          <p:cNvPr id="333" name="그룹 332"/>
          <p:cNvGrpSpPr/>
          <p:nvPr/>
        </p:nvGrpSpPr>
        <p:grpSpPr>
          <a:xfrm>
            <a:off x="6112614" y="2825512"/>
            <a:ext cx="4851602" cy="2767070"/>
            <a:chOff x="4412486" y="2327097"/>
            <a:chExt cx="4254061" cy="2767070"/>
          </a:xfrm>
        </p:grpSpPr>
        <p:grpSp>
          <p:nvGrpSpPr>
            <p:cNvPr id="334" name="그룹 333"/>
            <p:cNvGrpSpPr/>
            <p:nvPr/>
          </p:nvGrpSpPr>
          <p:grpSpPr>
            <a:xfrm>
              <a:off x="4412486" y="2327097"/>
              <a:ext cx="4254061" cy="2767070"/>
              <a:chOff x="4721938" y="2597189"/>
              <a:chExt cx="4254061" cy="2767070"/>
            </a:xfrm>
          </p:grpSpPr>
          <p:sp>
            <p:nvSpPr>
              <p:cNvPr id="340" name="텍스트 상자 339"/>
              <p:cNvSpPr txBox="1"/>
              <p:nvPr/>
            </p:nvSpPr>
            <p:spPr>
              <a:xfrm>
                <a:off x="4721938" y="5025705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Input</a:t>
                </a:r>
                <a:endParaRPr lang="ko-KR" altLang="en-US" sz="1600" dirty="0"/>
              </a:p>
            </p:txBody>
          </p:sp>
          <p:sp>
            <p:nvSpPr>
              <p:cNvPr id="341" name="텍스트 상자 340"/>
              <p:cNvSpPr txBox="1"/>
              <p:nvPr/>
            </p:nvSpPr>
            <p:spPr>
              <a:xfrm>
                <a:off x="7905735" y="5022257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Output</a:t>
                </a:r>
                <a:endParaRPr lang="ko-KR" altLang="en-US" sz="1600" dirty="0"/>
              </a:p>
            </p:txBody>
          </p:sp>
          <p:grpSp>
            <p:nvGrpSpPr>
              <p:cNvPr id="342" name="그룹 341"/>
              <p:cNvGrpSpPr/>
              <p:nvPr/>
            </p:nvGrpSpPr>
            <p:grpSpPr>
              <a:xfrm>
                <a:off x="5090816" y="3170303"/>
                <a:ext cx="3522333" cy="1828801"/>
                <a:chOff x="5104533" y="3293781"/>
                <a:chExt cx="3522333" cy="1828801"/>
              </a:xfrm>
            </p:grpSpPr>
            <p:grpSp>
              <p:nvGrpSpPr>
                <p:cNvPr id="413" name="그룹 412"/>
                <p:cNvGrpSpPr/>
                <p:nvPr/>
              </p:nvGrpSpPr>
              <p:grpSpPr>
                <a:xfrm>
                  <a:off x="5104533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435" name="그룹 434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437" name="타원 436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8" name="타원 437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9" name="타원 438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40" name="타원 439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436" name="타원 435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4" name="그룹 413"/>
                <p:cNvGrpSpPr/>
                <p:nvPr/>
              </p:nvGrpSpPr>
              <p:grpSpPr>
                <a:xfrm>
                  <a:off x="8294357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429" name="그룹 428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431" name="타원 430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2" name="타원 431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3" name="타원 432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4" name="타원 433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430" name="타원 429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5" name="그룹 414"/>
                <p:cNvGrpSpPr/>
                <p:nvPr/>
              </p:nvGrpSpPr>
              <p:grpSpPr>
                <a:xfrm>
                  <a:off x="6699445" y="3558750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426" name="타원 425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7" name="타원 426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8" name="타원 427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6" name="그룹 415"/>
                <p:cNvGrpSpPr/>
                <p:nvPr/>
              </p:nvGrpSpPr>
              <p:grpSpPr>
                <a:xfrm>
                  <a:off x="7496901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422" name="타원 421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3" name="타원 422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4" name="타원 423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5" name="타원 424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7" name="그룹 416"/>
                <p:cNvGrpSpPr/>
                <p:nvPr/>
              </p:nvGrpSpPr>
              <p:grpSpPr>
                <a:xfrm>
                  <a:off x="5901989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418" name="타원 417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9" name="타원 418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0" name="타원 419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1" name="타원 420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cxnSp>
            <p:nvCxnSpPr>
              <p:cNvPr id="343" name="직선 연결선[R] 342"/>
              <p:cNvCxnSpPr/>
              <p:nvPr/>
            </p:nvCxnSpPr>
            <p:spPr>
              <a:xfrm>
                <a:off x="5423325" y="33365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[R] 343"/>
              <p:cNvCxnSpPr/>
              <p:nvPr/>
            </p:nvCxnSpPr>
            <p:spPr>
              <a:xfrm>
                <a:off x="5423325" y="3336558"/>
                <a:ext cx="464947" cy="5091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[R] 344"/>
              <p:cNvCxnSpPr/>
              <p:nvPr/>
            </p:nvCxnSpPr>
            <p:spPr>
              <a:xfrm>
                <a:off x="5423325" y="3336558"/>
                <a:ext cx="464947" cy="8416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[R] 345"/>
              <p:cNvCxnSpPr/>
              <p:nvPr/>
            </p:nvCxnSpPr>
            <p:spPr>
              <a:xfrm>
                <a:off x="5423325" y="3336558"/>
                <a:ext cx="464947" cy="13300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[R] 346"/>
              <p:cNvCxnSpPr/>
              <p:nvPr/>
            </p:nvCxnSpPr>
            <p:spPr>
              <a:xfrm flipV="1">
                <a:off x="5423325" y="3502812"/>
                <a:ext cx="464947" cy="17664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[R] 347"/>
              <p:cNvCxnSpPr/>
              <p:nvPr/>
            </p:nvCxnSpPr>
            <p:spPr>
              <a:xfrm>
                <a:off x="5423325" y="36794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[R] 348"/>
              <p:cNvCxnSpPr/>
              <p:nvPr/>
            </p:nvCxnSpPr>
            <p:spPr>
              <a:xfrm>
                <a:off x="5423325" y="3679458"/>
                <a:ext cx="464947" cy="4987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직선 연결선[R] 349"/>
              <p:cNvCxnSpPr/>
              <p:nvPr/>
            </p:nvCxnSpPr>
            <p:spPr>
              <a:xfrm>
                <a:off x="5423325" y="3679458"/>
                <a:ext cx="464947" cy="9871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[R] 350"/>
              <p:cNvCxnSpPr/>
              <p:nvPr/>
            </p:nvCxnSpPr>
            <p:spPr>
              <a:xfrm flipV="1">
                <a:off x="5423325" y="3502812"/>
                <a:ext cx="464947" cy="5091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직선 연결선[R] 351"/>
              <p:cNvCxnSpPr/>
              <p:nvPr/>
            </p:nvCxnSpPr>
            <p:spPr>
              <a:xfrm flipV="1">
                <a:off x="5423325" y="3845712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직선 연결선[R] 352"/>
              <p:cNvCxnSpPr/>
              <p:nvPr/>
            </p:nvCxnSpPr>
            <p:spPr>
              <a:xfrm>
                <a:off x="5423325" y="4011967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[R] 353"/>
              <p:cNvCxnSpPr/>
              <p:nvPr/>
            </p:nvCxnSpPr>
            <p:spPr>
              <a:xfrm flipV="1">
                <a:off x="5423325" y="4178221"/>
                <a:ext cx="464947" cy="32212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직선 연결선[R] 354"/>
              <p:cNvCxnSpPr/>
              <p:nvPr/>
            </p:nvCxnSpPr>
            <p:spPr>
              <a:xfrm>
                <a:off x="5423325" y="4500341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직선 연결선[R] 355"/>
              <p:cNvCxnSpPr/>
              <p:nvPr/>
            </p:nvCxnSpPr>
            <p:spPr>
              <a:xfrm flipV="1">
                <a:off x="5423325" y="4666595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[R] 356"/>
              <p:cNvCxnSpPr/>
              <p:nvPr/>
            </p:nvCxnSpPr>
            <p:spPr>
              <a:xfrm flipV="1">
                <a:off x="5423325" y="3845712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[R] 357"/>
              <p:cNvCxnSpPr/>
              <p:nvPr/>
            </p:nvCxnSpPr>
            <p:spPr>
              <a:xfrm flipV="1">
                <a:off x="5423325" y="3502812"/>
                <a:ext cx="464947" cy="9975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[R] 358"/>
              <p:cNvCxnSpPr/>
              <p:nvPr/>
            </p:nvCxnSpPr>
            <p:spPr>
              <a:xfrm flipV="1">
                <a:off x="5423325" y="3502812"/>
                <a:ext cx="464947" cy="13300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직선 연결선[R] 359"/>
              <p:cNvCxnSpPr/>
              <p:nvPr/>
            </p:nvCxnSpPr>
            <p:spPr>
              <a:xfrm flipV="1">
                <a:off x="5423325" y="3845712"/>
                <a:ext cx="464947" cy="9871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직선 연결선[R] 360"/>
              <p:cNvCxnSpPr/>
              <p:nvPr/>
            </p:nvCxnSpPr>
            <p:spPr>
              <a:xfrm flipV="1">
                <a:off x="5423325" y="4178221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직선 연결선[R] 361"/>
              <p:cNvCxnSpPr/>
              <p:nvPr/>
            </p:nvCxnSpPr>
            <p:spPr>
              <a:xfrm>
                <a:off x="6220781" y="35028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직선 연결선[R] 362"/>
              <p:cNvCxnSpPr/>
              <p:nvPr/>
            </p:nvCxnSpPr>
            <p:spPr>
              <a:xfrm>
                <a:off x="6220781" y="3502812"/>
                <a:ext cx="464947" cy="4416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[R] 363"/>
              <p:cNvCxnSpPr/>
              <p:nvPr/>
            </p:nvCxnSpPr>
            <p:spPr>
              <a:xfrm>
                <a:off x="6220781" y="3502812"/>
                <a:ext cx="464947" cy="10650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직선 연결선[R] 364"/>
              <p:cNvCxnSpPr/>
              <p:nvPr/>
            </p:nvCxnSpPr>
            <p:spPr>
              <a:xfrm flipV="1">
                <a:off x="6220781" y="3601527"/>
                <a:ext cx="464947" cy="24418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직선 연결선[R] 365"/>
              <p:cNvCxnSpPr/>
              <p:nvPr/>
            </p:nvCxnSpPr>
            <p:spPr>
              <a:xfrm>
                <a:off x="6220781" y="38457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직선 연결선[R] 366"/>
              <p:cNvCxnSpPr/>
              <p:nvPr/>
            </p:nvCxnSpPr>
            <p:spPr>
              <a:xfrm>
                <a:off x="6220781" y="3845712"/>
                <a:ext cx="464947" cy="7221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직선 연결선[R] 367"/>
              <p:cNvCxnSpPr/>
              <p:nvPr/>
            </p:nvCxnSpPr>
            <p:spPr>
              <a:xfrm flipV="1">
                <a:off x="6220781" y="3601527"/>
                <a:ext cx="464947" cy="5766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직선 연결선[R] 368"/>
              <p:cNvCxnSpPr/>
              <p:nvPr/>
            </p:nvCxnSpPr>
            <p:spPr>
              <a:xfrm flipV="1">
                <a:off x="6220781" y="3944427"/>
                <a:ext cx="464947" cy="2337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직선 연결선[R] 369"/>
              <p:cNvCxnSpPr/>
              <p:nvPr/>
            </p:nvCxnSpPr>
            <p:spPr>
              <a:xfrm>
                <a:off x="6220781" y="4178221"/>
                <a:ext cx="464947" cy="38966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직선 연결선[R] 370"/>
              <p:cNvCxnSpPr/>
              <p:nvPr/>
            </p:nvCxnSpPr>
            <p:spPr>
              <a:xfrm flipV="1">
                <a:off x="6220781" y="3601527"/>
                <a:ext cx="464947" cy="10650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직선 연결선[R] 371"/>
              <p:cNvCxnSpPr/>
              <p:nvPr/>
            </p:nvCxnSpPr>
            <p:spPr>
              <a:xfrm flipV="1">
                <a:off x="6220781" y="3944427"/>
                <a:ext cx="464947" cy="7221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직선 연결선[R] 372"/>
              <p:cNvCxnSpPr/>
              <p:nvPr/>
            </p:nvCxnSpPr>
            <p:spPr>
              <a:xfrm flipV="1">
                <a:off x="6220781" y="4567881"/>
                <a:ext cx="464947" cy="9871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직선 연결선[R] 373"/>
              <p:cNvCxnSpPr/>
              <p:nvPr/>
            </p:nvCxnSpPr>
            <p:spPr>
              <a:xfrm flipV="1">
                <a:off x="7018237" y="35028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직선 연결선[R] 374"/>
              <p:cNvCxnSpPr/>
              <p:nvPr/>
            </p:nvCxnSpPr>
            <p:spPr>
              <a:xfrm>
                <a:off x="7018237" y="3601527"/>
                <a:ext cx="464947" cy="24418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[R] 375"/>
              <p:cNvCxnSpPr/>
              <p:nvPr/>
            </p:nvCxnSpPr>
            <p:spPr>
              <a:xfrm flipV="1">
                <a:off x="7018237" y="3502812"/>
                <a:ext cx="464947" cy="4416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직선 연결선[R] 376"/>
              <p:cNvCxnSpPr/>
              <p:nvPr/>
            </p:nvCxnSpPr>
            <p:spPr>
              <a:xfrm flipV="1">
                <a:off x="7018237" y="38457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직선 연결선[R] 377"/>
              <p:cNvCxnSpPr/>
              <p:nvPr/>
            </p:nvCxnSpPr>
            <p:spPr>
              <a:xfrm>
                <a:off x="7018237" y="3601527"/>
                <a:ext cx="464947" cy="5766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[R] 378"/>
              <p:cNvCxnSpPr/>
              <p:nvPr/>
            </p:nvCxnSpPr>
            <p:spPr>
              <a:xfrm>
                <a:off x="7018237" y="3601527"/>
                <a:ext cx="464947" cy="10650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직선 연결선[R] 379"/>
              <p:cNvCxnSpPr/>
              <p:nvPr/>
            </p:nvCxnSpPr>
            <p:spPr>
              <a:xfrm>
                <a:off x="7018237" y="3944427"/>
                <a:ext cx="464947" cy="2337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직선 연결선[R] 380"/>
              <p:cNvCxnSpPr/>
              <p:nvPr/>
            </p:nvCxnSpPr>
            <p:spPr>
              <a:xfrm>
                <a:off x="7018237" y="3944427"/>
                <a:ext cx="464947" cy="7221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[R] 381"/>
              <p:cNvCxnSpPr/>
              <p:nvPr/>
            </p:nvCxnSpPr>
            <p:spPr>
              <a:xfrm flipV="1">
                <a:off x="7018237" y="3502812"/>
                <a:ext cx="464947" cy="10650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직선 연결선[R] 382"/>
              <p:cNvCxnSpPr/>
              <p:nvPr/>
            </p:nvCxnSpPr>
            <p:spPr>
              <a:xfrm flipV="1">
                <a:off x="7018237" y="3845712"/>
                <a:ext cx="464947" cy="7221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직선 연결선[R] 383"/>
              <p:cNvCxnSpPr/>
              <p:nvPr/>
            </p:nvCxnSpPr>
            <p:spPr>
              <a:xfrm flipV="1">
                <a:off x="7018237" y="4178221"/>
                <a:ext cx="464947" cy="38966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직선 연결선[R] 384"/>
              <p:cNvCxnSpPr/>
              <p:nvPr/>
            </p:nvCxnSpPr>
            <p:spPr>
              <a:xfrm>
                <a:off x="7018237" y="4567881"/>
                <a:ext cx="464947" cy="987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직선 연결선[R] 385"/>
              <p:cNvCxnSpPr/>
              <p:nvPr/>
            </p:nvCxnSpPr>
            <p:spPr>
              <a:xfrm flipV="1">
                <a:off x="7815693" y="33365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직선 연결선[R] 386"/>
              <p:cNvCxnSpPr/>
              <p:nvPr/>
            </p:nvCxnSpPr>
            <p:spPr>
              <a:xfrm>
                <a:off x="7815693" y="3502812"/>
                <a:ext cx="464947" cy="17664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[R] 387"/>
              <p:cNvCxnSpPr/>
              <p:nvPr/>
            </p:nvCxnSpPr>
            <p:spPr>
              <a:xfrm>
                <a:off x="7815693" y="3502812"/>
                <a:ext cx="464947" cy="5091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직선 연결선[R] 388"/>
              <p:cNvCxnSpPr/>
              <p:nvPr/>
            </p:nvCxnSpPr>
            <p:spPr>
              <a:xfrm>
                <a:off x="7815693" y="3845712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직선 연결선[R] 389"/>
              <p:cNvCxnSpPr/>
              <p:nvPr/>
            </p:nvCxnSpPr>
            <p:spPr>
              <a:xfrm>
                <a:off x="7815693" y="3845712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직선 연결선[R] 390"/>
              <p:cNvCxnSpPr/>
              <p:nvPr/>
            </p:nvCxnSpPr>
            <p:spPr>
              <a:xfrm>
                <a:off x="7815693" y="4178221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[R] 391"/>
              <p:cNvCxnSpPr/>
              <p:nvPr/>
            </p:nvCxnSpPr>
            <p:spPr>
              <a:xfrm>
                <a:off x="7815693" y="3502812"/>
                <a:ext cx="464947" cy="9975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직선 연결선[R] 392"/>
              <p:cNvCxnSpPr/>
              <p:nvPr/>
            </p:nvCxnSpPr>
            <p:spPr>
              <a:xfrm>
                <a:off x="7815693" y="3502812"/>
                <a:ext cx="464947" cy="133003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직선 연결선[R] 393"/>
              <p:cNvCxnSpPr/>
              <p:nvPr/>
            </p:nvCxnSpPr>
            <p:spPr>
              <a:xfrm flipV="1">
                <a:off x="7815693" y="36794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직선 연결선[R] 394"/>
              <p:cNvCxnSpPr/>
              <p:nvPr/>
            </p:nvCxnSpPr>
            <p:spPr>
              <a:xfrm flipV="1">
                <a:off x="7815693" y="3336558"/>
                <a:ext cx="464947" cy="5091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직선 연결선[R] 395"/>
              <p:cNvCxnSpPr/>
              <p:nvPr/>
            </p:nvCxnSpPr>
            <p:spPr>
              <a:xfrm flipV="1">
                <a:off x="7815693" y="3336558"/>
                <a:ext cx="464947" cy="8416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직선 연결선[R] 396"/>
              <p:cNvCxnSpPr/>
              <p:nvPr/>
            </p:nvCxnSpPr>
            <p:spPr>
              <a:xfrm flipV="1">
                <a:off x="7815693" y="4011967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직선 연결선[R] 397"/>
              <p:cNvCxnSpPr/>
              <p:nvPr/>
            </p:nvCxnSpPr>
            <p:spPr>
              <a:xfrm flipV="1">
                <a:off x="7815693" y="3679458"/>
                <a:ext cx="464947" cy="4987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직선 연결선[R] 398"/>
              <p:cNvCxnSpPr/>
              <p:nvPr/>
            </p:nvCxnSpPr>
            <p:spPr>
              <a:xfrm flipV="1">
                <a:off x="7815693" y="3336558"/>
                <a:ext cx="464947" cy="13300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직선 연결선[R] 399"/>
              <p:cNvCxnSpPr/>
              <p:nvPr/>
            </p:nvCxnSpPr>
            <p:spPr>
              <a:xfrm flipV="1">
                <a:off x="7815693" y="3947572"/>
                <a:ext cx="464947" cy="6546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직선 연결선[R] 400"/>
              <p:cNvCxnSpPr/>
              <p:nvPr/>
            </p:nvCxnSpPr>
            <p:spPr>
              <a:xfrm flipV="1">
                <a:off x="7815693" y="4500341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직선 연결선[R] 401"/>
              <p:cNvCxnSpPr/>
              <p:nvPr/>
            </p:nvCxnSpPr>
            <p:spPr>
              <a:xfrm>
                <a:off x="7815693" y="4666595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3" name="그룹 402"/>
              <p:cNvGrpSpPr/>
              <p:nvPr/>
            </p:nvGrpSpPr>
            <p:grpSpPr>
              <a:xfrm>
                <a:off x="5142313" y="2609214"/>
                <a:ext cx="1701465" cy="421512"/>
                <a:chOff x="3884922" y="2598348"/>
                <a:chExt cx="1701465" cy="421512"/>
              </a:xfrm>
            </p:grpSpPr>
            <p:sp>
              <p:nvSpPr>
                <p:cNvPr id="411" name="텍스트 상자 410"/>
                <p:cNvSpPr txBox="1"/>
                <p:nvPr/>
              </p:nvSpPr>
              <p:spPr>
                <a:xfrm>
                  <a:off x="4200523" y="2598348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Encoder</a:t>
                  </a:r>
                  <a:endParaRPr lang="ko-KR" altLang="en-US" dirty="0"/>
                </a:p>
              </p:txBody>
            </p:sp>
            <p:cxnSp>
              <p:nvCxnSpPr>
                <p:cNvPr id="412" name="직선 화살표 연결선 411"/>
                <p:cNvCxnSpPr/>
                <p:nvPr/>
              </p:nvCxnSpPr>
              <p:spPr>
                <a:xfrm>
                  <a:off x="3884922" y="3019860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4" name="그룹 403"/>
              <p:cNvGrpSpPr/>
              <p:nvPr/>
            </p:nvGrpSpPr>
            <p:grpSpPr>
              <a:xfrm>
                <a:off x="6855308" y="2597189"/>
                <a:ext cx="1701465" cy="441669"/>
                <a:chOff x="6855308" y="2597189"/>
                <a:chExt cx="1701465" cy="441669"/>
              </a:xfrm>
            </p:grpSpPr>
            <p:sp>
              <p:nvSpPr>
                <p:cNvPr id="409" name="텍스트 상자 408"/>
                <p:cNvSpPr txBox="1"/>
                <p:nvPr/>
              </p:nvSpPr>
              <p:spPr>
                <a:xfrm>
                  <a:off x="7182142" y="2597189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Decoder</a:t>
                  </a:r>
                  <a:endParaRPr lang="ko-KR" altLang="en-US" dirty="0"/>
                </a:p>
              </p:txBody>
            </p:sp>
            <p:cxnSp>
              <p:nvCxnSpPr>
                <p:cNvPr id="410" name="직선 화살표 연결선 409"/>
                <p:cNvCxnSpPr/>
                <p:nvPr/>
              </p:nvCxnSpPr>
              <p:spPr>
                <a:xfrm>
                  <a:off x="6855308" y="3038858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5" name="그룹 404"/>
              <p:cNvGrpSpPr/>
              <p:nvPr/>
            </p:nvGrpSpPr>
            <p:grpSpPr>
              <a:xfrm>
                <a:off x="5527952" y="4856252"/>
                <a:ext cx="2682798" cy="340094"/>
                <a:chOff x="5527952" y="4856252"/>
                <a:chExt cx="2682798" cy="340094"/>
              </a:xfrm>
            </p:grpSpPr>
            <p:sp>
              <p:nvSpPr>
                <p:cNvPr id="406" name="텍스트 상자 405"/>
                <p:cNvSpPr txBox="1"/>
                <p:nvPr/>
              </p:nvSpPr>
              <p:spPr>
                <a:xfrm>
                  <a:off x="5527952" y="4857792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Hidden1</a:t>
                  </a:r>
                  <a:endParaRPr lang="ko-KR" altLang="en-US" sz="1600" dirty="0"/>
                </a:p>
              </p:txBody>
            </p:sp>
            <p:sp>
              <p:nvSpPr>
                <p:cNvPr id="407" name="텍스트 상자 406"/>
                <p:cNvSpPr txBox="1"/>
                <p:nvPr/>
              </p:nvSpPr>
              <p:spPr>
                <a:xfrm>
                  <a:off x="6340664" y="4857792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Hidden2</a:t>
                  </a:r>
                  <a:endParaRPr lang="ko-KR" altLang="en-US" sz="1600" dirty="0"/>
                </a:p>
              </p:txBody>
            </p:sp>
            <p:sp>
              <p:nvSpPr>
                <p:cNvPr id="408" name="텍스트 상자 407"/>
                <p:cNvSpPr txBox="1"/>
                <p:nvPr/>
              </p:nvSpPr>
              <p:spPr>
                <a:xfrm>
                  <a:off x="7140486" y="4856252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Hidden3</a:t>
                  </a:r>
                  <a:endParaRPr lang="ko-KR" altLang="en-US" sz="1600" dirty="0"/>
                </a:p>
              </p:txBody>
            </p:sp>
          </p:grpSp>
        </p:grpSp>
        <p:sp>
          <p:nvSpPr>
            <p:cNvPr id="335" name="텍스트 상자 334"/>
            <p:cNvSpPr txBox="1"/>
            <p:nvPr/>
          </p:nvSpPr>
          <p:spPr>
            <a:xfrm>
              <a:off x="4799167" y="3658948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6" name="텍스트 상자 335"/>
            <p:cNvSpPr txBox="1"/>
            <p:nvPr/>
          </p:nvSpPr>
          <p:spPr>
            <a:xfrm>
              <a:off x="5606266" y="3831295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7" name="텍스트 상자 336"/>
            <p:cNvSpPr txBox="1"/>
            <p:nvPr/>
          </p:nvSpPr>
          <p:spPr>
            <a:xfrm>
              <a:off x="6409872" y="3681775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8" name="텍스트 상자 337"/>
            <p:cNvSpPr txBox="1"/>
            <p:nvPr/>
          </p:nvSpPr>
          <p:spPr>
            <a:xfrm>
              <a:off x="7195760" y="3834366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9" name="텍스트 상자 338"/>
            <p:cNvSpPr txBox="1"/>
            <p:nvPr/>
          </p:nvSpPr>
          <p:spPr>
            <a:xfrm>
              <a:off x="7991880" y="3664485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Auto-encoder &amp; Stacked Auto-encoder</a:t>
            </a:r>
            <a:endParaRPr lang="ko-KR" alt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06010" y="1229763"/>
            <a:ext cx="10792495" cy="1270657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572640" y="1352488"/>
            <a:ext cx="5724927" cy="1066497"/>
            <a:chOff x="5835385" y="1155233"/>
            <a:chExt cx="5019823" cy="1066497"/>
          </a:xfrm>
        </p:grpSpPr>
        <p:grpSp>
          <p:nvGrpSpPr>
            <p:cNvPr id="9" name="그룹 8"/>
            <p:cNvGrpSpPr/>
            <p:nvPr/>
          </p:nvGrpSpPr>
          <p:grpSpPr>
            <a:xfrm>
              <a:off x="5842191" y="1155233"/>
              <a:ext cx="5013017" cy="1066497"/>
              <a:chOff x="5954690" y="723427"/>
              <a:chExt cx="6065753" cy="10664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텍스트 상자 10"/>
                  <p:cNvSpPr txBox="1"/>
                  <p:nvPr/>
                </p:nvSpPr>
                <p:spPr>
                  <a:xfrm>
                    <a:off x="8709951" y="728095"/>
                    <a:ext cx="3310492" cy="10618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90000"/>
                      </a:lnSpc>
                    </a:pPr>
                    <a:r>
                      <a:rPr kumimoji="1" lang="en-US" altLang="ko-KR" sz="1400" b="0" i="1" dirty="0">
                        <a:latin typeface="Cambria Math" charset="0"/>
                      </a:rPr>
                      <a:t>N :  </a:t>
                    </a:r>
                    <a:r>
                      <a:rPr kumimoji="1" lang="en-US" altLang="ko-KR" sz="1400" b="0" dirty="0">
                        <a:latin typeface="+mn-ea"/>
                      </a:rPr>
                      <a:t># of  data samples</a:t>
                    </a:r>
                  </a:p>
                  <a:p>
                    <a:pPr>
                      <a:lnSpc>
                        <a:spcPct val="90000"/>
                      </a:lnSpc>
                    </a:pPr>
                    <a:endParaRPr kumimoji="1" lang="en-US" altLang="ko-KR" sz="1400" b="0" dirty="0">
                      <a:latin typeface="+mn-ea"/>
                    </a:endParaRPr>
                  </a:p>
                  <a:p>
                    <a:pPr>
                      <a:lnSpc>
                        <a:spcPct val="90000"/>
                      </a:lnSpc>
                    </a:pPr>
                    <a14:m>
                      <m:oMath xmlns:m="http://schemas.openxmlformats.org/officeDocument/2006/math"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𝑓</m:t>
                        </m:r>
                        <m:r>
                          <a:rPr kumimoji="1" lang="en-US" altLang="ko-KR" sz="1400" b="0" i="1" baseline="-25000" smtClean="0">
                            <a:latin typeface="Cambria Math" charset="0"/>
                          </a:rPr>
                          <m:t>𝐸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:</m:t>
                        </m:r>
                      </m:oMath>
                    </a14:m>
                    <a:r>
                      <a:rPr kumimoji="1" lang="ko-KR" altLang="en-US" sz="1400" dirty="0"/>
                      <a:t> </a:t>
                    </a:r>
                    <a:r>
                      <a:rPr kumimoji="1" lang="en-US" altLang="ko-KR" sz="1400" dirty="0"/>
                      <a:t>non-linear activation function</a:t>
                    </a:r>
                  </a:p>
                  <a:p>
                    <a:pPr>
                      <a:lnSpc>
                        <a:spcPct val="90000"/>
                      </a:lnSpc>
                    </a:pPr>
                    <a:endParaRPr kumimoji="1" lang="en-US" altLang="ko-KR" sz="1400" i="1" dirty="0">
                      <a:latin typeface="Cambria Math" charset="0"/>
                    </a:endParaRPr>
                  </a:p>
                  <a:p>
                    <a:pPr>
                      <a:lnSpc>
                        <a:spcPct val="90000"/>
                      </a:lnSpc>
                    </a:pPr>
                    <a14:m>
                      <m:oMath xmlns:m="http://schemas.openxmlformats.org/officeDocument/2006/math">
                        <m:r>
                          <a:rPr kumimoji="1" lang="en-US" altLang="ko-KR" sz="1400" i="1">
                            <a:latin typeface="Cambria Math" charset="0"/>
                          </a:rPr>
                          <m:t>𝑓</m:t>
                        </m:r>
                        <m:r>
                          <a:rPr kumimoji="1" lang="en-US" altLang="ko-KR" sz="1400" b="0" i="1" baseline="-25000" smtClean="0">
                            <a:latin typeface="Cambria Math" charset="0"/>
                          </a:rPr>
                          <m:t>𝐷</m:t>
                        </m:r>
                        <m:r>
                          <a:rPr kumimoji="1" lang="en-US" altLang="ko-KR" sz="1400" i="1">
                            <a:latin typeface="Cambria Math" charset="0"/>
                          </a:rPr>
                          <m:t>:</m:t>
                        </m:r>
                      </m:oMath>
                    </a14:m>
                    <a:r>
                      <a:rPr kumimoji="1" lang="ko-KR" altLang="en-US" sz="1400" dirty="0"/>
                      <a:t> </a:t>
                    </a:r>
                    <a:r>
                      <a:rPr kumimoji="1" lang="en-US" altLang="ko-KR" sz="1400" dirty="0"/>
                      <a:t>linear activation function</a:t>
                    </a:r>
                    <a:endParaRPr kumimoji="1" lang="ko-KR" altLang="en-US" sz="1400" dirty="0"/>
                  </a:p>
                </p:txBody>
              </p:sp>
            </mc:Choice>
            <mc:Fallback xmlns="">
              <p:sp>
                <p:nvSpPr>
                  <p:cNvPr id="11" name="텍스트 상자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9951" y="728095"/>
                    <a:ext cx="3310492" cy="106182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586" t="-3448" b="-459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텍스트 상자 11"/>
                  <p:cNvSpPr txBox="1"/>
                  <p:nvPr/>
                </p:nvSpPr>
                <p:spPr>
                  <a:xfrm>
                    <a:off x="5970326" y="723427"/>
                    <a:ext cx="226176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1400" b="1" i="0" smtClean="0">
                            <a:latin typeface="Cambria Math" charset="0"/>
                          </a:rPr>
                          <m:t>𝐱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 </m:t>
                        </m:r>
                        <m:sSup>
                          <m:sSupPr>
                            <m:ctrlPr>
                              <a:rPr kumimoji="1" lang="en-US" altLang="ko-KR" sz="1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kumimoji="1" lang="en-US" altLang="ko-KR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kumimoji="1" lang="en-US" altLang="ko-KR" sz="1400" b="0" i="1" baseline="-2500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p>
                        </m:sSup>
                      </m:oMath>
                    </a14:m>
                    <a:r>
                      <a:rPr kumimoji="1" lang="en-US" altLang="ko-KR" sz="1400" dirty="0"/>
                      <a:t>,  </a:t>
                    </a:r>
                    <a14:m>
                      <m:oMath xmlns:m="http://schemas.openxmlformats.org/officeDocument/2006/math">
                        <m:r>
                          <a:rPr lang="en-US" altLang="ko-KR" sz="1400" b="1" i="0">
                            <a:latin typeface="Cambria Math" charset="0"/>
                          </a:rPr>
                          <m:t>𝐡</m:t>
                        </m:r>
                        <m:r>
                          <a:rPr lang="en-US" altLang="ko-KR" sz="1400" i="1">
                            <a:latin typeface="Cambria Math" charset="0"/>
                          </a:rPr>
                          <m:t> ∈ </m:t>
                        </m:r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altLang="ko-KR" sz="1400" b="0" i="1" baseline="-2500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</m:sup>
                        </m:sSup>
                      </m:oMath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" name="텍스트 상자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0326" y="723427"/>
                    <a:ext cx="2261765" cy="30777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82000" b="-112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텍스트 상자 12"/>
                  <p:cNvSpPr txBox="1"/>
                  <p:nvPr/>
                </p:nvSpPr>
                <p:spPr>
                  <a:xfrm>
                    <a:off x="5954690" y="1473478"/>
                    <a:ext cx="277768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>
                                <a:latin typeface="Cambria Math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charset="0"/>
                              </a:rPr>
                              <m:t>𝐸</m:t>
                            </m:r>
                          </m:sub>
                        </m:sSub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 </m:t>
                        </m:r>
                        <m:sSup>
                          <m:sSupPr>
                            <m:ctrlPr>
                              <a:rPr kumimoji="1" lang="en-US" altLang="ko-KR" sz="1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kumimoji="1"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kumimoji="1"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  <m:r>
                              <a:rPr kumimoji="1" lang="en-US" altLang="ko-KR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</m:sup>
                        </m:sSup>
                      </m:oMath>
                    </a14:m>
                    <a:r>
                      <a:rPr kumimoji="1" lang="en-US" altLang="ko-KR" sz="1400" dirty="0"/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>
                                <a:latin typeface="Cambria Math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charset="0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 </m:t>
                        </m:r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kumimoji="1"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p>
                        </m:sSup>
                      </m:oMath>
                    </a14:m>
                    <a:endParaRPr kumimoji="1" lang="ko-KR" altLang="en-US" sz="1400" dirty="0"/>
                  </a:p>
                </p:txBody>
              </p:sp>
            </mc:Choice>
            <mc:Fallback xmlns="">
              <p:sp>
                <p:nvSpPr>
                  <p:cNvPr id="13" name="텍스트 상자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4690" y="1473478"/>
                    <a:ext cx="2777686" cy="30777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82000" b="-114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텍스트 상자 9"/>
                <p:cNvSpPr txBox="1"/>
                <p:nvPr/>
              </p:nvSpPr>
              <p:spPr>
                <a:xfrm>
                  <a:off x="5835385" y="1399595"/>
                  <a:ext cx="22367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charset="0"/>
                        </a:rPr>
                        <m:t>𝐷</m:t>
                      </m:r>
                      <m:r>
                        <a:rPr lang="en-US" altLang="ko-KR" sz="1400" b="0" i="1" baseline="-25000" smtClean="0">
                          <a:latin typeface="Cambria Math" charset="0"/>
                        </a:rPr>
                        <m:t>𝐼</m:t>
                      </m:r>
                    </m:oMath>
                  </a14:m>
                  <a:r>
                    <a:rPr lang="en-US" altLang="ko-KR" sz="1400" b="0" i="0" dirty="0">
                      <a:latin typeface="+mj-lt"/>
                    </a:rPr>
                    <a:t>: # of ROIs, </a:t>
                  </a:r>
                  <a14:m>
                    <m:oMath xmlns:m="http://schemas.openxmlformats.org/officeDocument/2006/math">
                      <m:r>
                        <a:rPr lang="en-US" altLang="ko-KR" sz="1400" b="0" i="0" smtClean="0">
                          <a:latin typeface="Cambria Math" charset="0"/>
                        </a:rPr>
                        <m:t> </m:t>
                      </m:r>
                    </m:oMath>
                  </a14:m>
                  <a:endParaRPr lang="en-US" altLang="ko-KR" sz="1400" b="0" i="0" dirty="0">
                    <a:latin typeface="Cambria Math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charset="0"/>
                        </a:rPr>
                        <m:t>𝐷</m:t>
                      </m:r>
                      <m:r>
                        <a:rPr lang="en-US" altLang="ko-KR" sz="1400" b="0" i="1" baseline="-25000" smtClean="0">
                          <a:latin typeface="Cambria Math" charset="0"/>
                        </a:rPr>
                        <m:t>𝐻</m:t>
                      </m:r>
                      <m:r>
                        <a:rPr lang="en-US" altLang="ko-KR" sz="1400" b="0" i="0" smtClean="0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altLang="ko-KR" sz="1400" b="0" i="0" dirty="0">
                      <a:latin typeface="+mj-lt"/>
                    </a:rPr>
                    <a:t> # of hidden layer units</a:t>
                  </a:r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0" name="텍스트 상자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385" y="1399595"/>
                  <a:ext cx="2236750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48837" b="-232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그룹 13"/>
          <p:cNvGrpSpPr/>
          <p:nvPr/>
        </p:nvGrpSpPr>
        <p:grpSpPr>
          <a:xfrm>
            <a:off x="1297472" y="1300054"/>
            <a:ext cx="5569902" cy="1196395"/>
            <a:chOff x="344435" y="1296606"/>
            <a:chExt cx="4883893" cy="1196395"/>
          </a:xfrm>
        </p:grpSpPr>
        <p:grpSp>
          <p:nvGrpSpPr>
            <p:cNvPr id="15" name="그룹 14"/>
            <p:cNvGrpSpPr/>
            <p:nvPr/>
          </p:nvGrpSpPr>
          <p:grpSpPr>
            <a:xfrm>
              <a:off x="344435" y="1296606"/>
              <a:ext cx="4883893" cy="692773"/>
              <a:chOff x="691394" y="950735"/>
              <a:chExt cx="4883893" cy="69277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텍스트 상자 16"/>
                  <p:cNvSpPr txBox="1"/>
                  <p:nvPr/>
                </p:nvSpPr>
                <p:spPr>
                  <a:xfrm>
                    <a:off x="691394" y="950735"/>
                    <a:ext cx="48564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dirty="0">
                        <a:solidFill>
                          <a:srgbClr val="002060"/>
                        </a:solidFill>
                      </a:rPr>
                      <a:t>Encoder: </a:t>
                    </a:r>
                    <a14:m>
                      <m:oMath xmlns:m="http://schemas.openxmlformats.org/officeDocument/2006/math">
                        <m:r>
                          <a:rPr kumimoji="1" lang="en-US" altLang="ko-KR" b="1" i="0" dirty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𝐡</m:t>
                        </m:r>
                        <m:r>
                          <a:rPr kumimoji="1" lang="en-US" altLang="ko-KR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sub>
                        </m:sSub>
                        <m:r>
                          <a:rPr kumimoji="1" lang="en-US" altLang="ko-KR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𝐖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sub>
                        </m:sSub>
                        <m:r>
                          <a:rPr kumimoji="1" lang="en-US" altLang="ko-KR" b="1" i="0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𝐱</m:t>
                        </m:r>
                        <m:r>
                          <a:rPr kumimoji="1" lang="en-US" altLang="ko-KR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+ </m:t>
                        </m:r>
                        <m:sSub>
                          <m:sSubPr>
                            <m:ctrlPr>
                              <a:rPr kumimoji="1" lang="en-US" altLang="ko-KR" b="1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0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𝐛</m:t>
                            </m:r>
                          </m:e>
                          <m:sub>
                            <m:r>
                              <a:rPr kumimoji="1" lang="en-US" altLang="ko-KR" b="1" i="0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𝐄</m:t>
                            </m:r>
                          </m:sub>
                        </m:sSub>
                        <m:r>
                          <a:rPr kumimoji="1" lang="en-US" altLang="ko-KR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a14:m>
                    <a:endParaRPr kumimoji="1" lang="ko-KR" altLang="en-US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" name="텍스트 상자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394" y="950735"/>
                    <a:ext cx="485644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15" t="-333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텍스트 상자 17"/>
                  <p:cNvSpPr txBox="1"/>
                  <p:nvPr/>
                </p:nvSpPr>
                <p:spPr>
                  <a:xfrm>
                    <a:off x="691394" y="1274176"/>
                    <a:ext cx="48838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dirty="0">
                        <a:solidFill>
                          <a:schemeClr val="accent2">
                            <a:lumMod val="75000"/>
                          </a:schemeClr>
                        </a:solidFill>
                      </a:rPr>
                      <a:t>Decoder: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0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</m:acc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0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𝐖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kumimoji="1" lang="en-US" altLang="ko-KR" b="1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𝐡</m:t>
                            </m:r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kumimoji="1" lang="en-US" altLang="ko-KR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kumimoji="1" lang="en-US" altLang="ko-KR" b="1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𝐃</m:t>
                                </m:r>
                              </m:sub>
                            </m:sSub>
                          </m:e>
                        </m:d>
                      </m:oMath>
                    </a14:m>
                    <a:endParaRPr kumimoji="1" lang="ko-KR" altLang="en-US" b="1" dirty="0">
                      <a:solidFill>
                        <a:schemeClr val="accent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" name="텍스트 상자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394" y="1274176"/>
                    <a:ext cx="4883893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09" t="-6667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텍스트 상자 15"/>
                <p:cNvSpPr txBox="1"/>
                <p:nvPr/>
              </p:nvSpPr>
              <p:spPr>
                <a:xfrm>
                  <a:off x="366081" y="2000815"/>
                  <a:ext cx="4240207" cy="4921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dirty="0">
                      <a:solidFill>
                        <a:schemeClr val="tx1"/>
                      </a:solidFill>
                    </a:rPr>
                    <a:t>Loss: </a:t>
                  </a:r>
                  <a14:m>
                    <m:oMath xmlns:m="http://schemas.openxmlformats.org/officeDocument/2006/math"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𝐖</m:t>
                          </m:r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kumimoji="1" lang="en-US" altLang="ko-KR" b="1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𝐛</m:t>
                          </m:r>
                        </m:e>
                      </m:d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kumimoji="1" lang="mr-IN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sSubSup>
                        <m:sSubSup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nary>
                            <m:naryPr>
                              <m:chr m:val="∑"/>
                              <m:ctrlPr>
                                <a:rPr kumimoji="1" lang="is-I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  <m:r>
                                <a:rPr kumimoji="1" lang="en-US" altLang="ko-KR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𝐱</m:t>
                              </m:r>
                              <m:r>
                                <a:rPr kumimoji="1" lang="en-US" altLang="ko-KR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R" b="1" i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</m:acc>
                              <m:r>
                                <a:rPr kumimoji="1"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</m:e>
                          </m:nary>
                        </m:e>
                        <m:sub>
                          <m:r>
                            <a:rPr kumimoji="1" lang="en-US" altLang="ko-KR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a14:m>
                  <a:endParaRPr kumimoji="1" lang="ko-KR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텍스트 상자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081" y="2000815"/>
                  <a:ext cx="4240207" cy="492186"/>
                </a:xfrm>
                <a:prstGeom prst="rect">
                  <a:avLst/>
                </a:prstGeom>
                <a:blipFill>
                  <a:blip r:embed="rId8"/>
                  <a:stretch>
                    <a:fillRect l="-1135" t="-76543" b="-12716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27585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모서리가 둥근 직사각형 875"/>
          <p:cNvSpPr/>
          <p:nvPr/>
        </p:nvSpPr>
        <p:spPr>
          <a:xfrm>
            <a:off x="506010" y="1229763"/>
            <a:ext cx="10942595" cy="1270657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Sparse Auto-encoder</a:t>
            </a:r>
            <a:endParaRPr lang="ko-KR" alt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3" name="텍스트 상자 872"/>
              <p:cNvSpPr txBox="1"/>
              <p:nvPr/>
            </p:nvSpPr>
            <p:spPr>
              <a:xfrm>
                <a:off x="6193212" y="1582212"/>
                <a:ext cx="21696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kumimoji="1" lang="en-US" altLang="ko-KR" sz="1600" dirty="0">
                    <a:solidFill>
                      <a:schemeClr val="tx1"/>
                    </a:solidFill>
                  </a:rPr>
                  <a:t>: sparsity parameter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kumimoji="1" lang="en-US" altLang="ko-KR" sz="1600" dirty="0">
                    <a:solidFill>
                      <a:schemeClr val="tx1"/>
                    </a:solidFill>
                  </a:rPr>
                  <a:t>: sparsity parameter</a:t>
                </a:r>
              </a:p>
            </p:txBody>
          </p:sp>
        </mc:Choice>
        <mc:Fallback xmlns="">
          <p:sp>
            <p:nvSpPr>
              <p:cNvPr id="873" name="텍스트 상자 8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212" y="1582212"/>
                <a:ext cx="2169676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281" t="-3158" b="-1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2" name="텍스트 상자 871"/>
              <p:cNvSpPr txBox="1"/>
              <p:nvPr/>
            </p:nvSpPr>
            <p:spPr>
              <a:xfrm>
                <a:off x="927802" y="1631629"/>
                <a:ext cx="3884129" cy="415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dirty="0" smtClean="0"/>
                      <m:t>Loss</m:t>
                    </m:r>
                    <m:r>
                      <m:rPr>
                        <m:nor/>
                      </m:rPr>
                      <a:rPr kumimoji="1" lang="en-US" altLang="ko-KR" dirty="0" smtClean="0"/>
                      <m:t>: </m:t>
                    </m:r>
                    <m:r>
                      <a:rPr kumimoji="1" lang="en-US" altLang="ko-KR" b="0" i="1" dirty="0" smtClean="0">
                        <a:latin typeface="Cambria Math" charset="0"/>
                      </a:rPr>
                      <m:t> </m:t>
                    </m:r>
                    <m:r>
                      <a:rPr kumimoji="1" lang="en-US" altLang="ko-KR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1">
                            <a:latin typeface="Cambria Math" charset="0"/>
                          </a:rPr>
                          <m:t>𝐖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ko-KR" b="1">
                            <a:latin typeface="Cambria Math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altLang="ko-KR" dirty="0"/>
                  <a:t> +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nary>
                      <m:naryPr>
                        <m:chr m:val="∑"/>
                        <m:ctrlPr>
                          <a:rPr lang="is-I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  <m:r>
                          <a:rPr lang="en-US" altLang="ko-KR" i="1" baseline="-25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sup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𝐾𝐿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||</m:t>
                        </m:r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>
          <p:sp>
            <p:nvSpPr>
              <p:cNvPr id="872" name="텍스트 상자 8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02" y="1631629"/>
                <a:ext cx="3884129" cy="415755"/>
              </a:xfrm>
              <a:prstGeom prst="rect">
                <a:avLst/>
              </a:prstGeom>
              <a:blipFill>
                <a:blip r:embed="rId3"/>
                <a:stretch>
                  <a:fillRect t="-91176" b="-13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4" name="텍스트 상자 873"/>
              <p:cNvSpPr txBox="1"/>
              <p:nvPr/>
            </p:nvSpPr>
            <p:spPr>
              <a:xfrm>
                <a:off x="2639966" y="1262976"/>
                <a:ext cx="1921647" cy="32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Constraint:</a:t>
                </a:r>
                <a:r>
                  <a:rPr lang="ko-KR" altLang="en-US" sz="1400" b="1" dirty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ko-KR" altLang="en-US" sz="1400" b="1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ko-KR" sz="1400" b="1" dirty="0">
                    <a:solidFill>
                      <a:srgbClr val="C00000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endParaRPr kumimoji="1" lang="ko-KR" altLang="en-US" sz="1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874" name="텍스트 상자 8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966" y="1262976"/>
                <a:ext cx="1921647" cy="328167"/>
              </a:xfrm>
              <a:prstGeom prst="rect">
                <a:avLst/>
              </a:prstGeom>
              <a:blipFill>
                <a:blip r:embed="rId4"/>
                <a:stretch>
                  <a:fillRect t="-3704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4" name="모서리가 둥근 직사각형 883"/>
          <p:cNvSpPr/>
          <p:nvPr/>
        </p:nvSpPr>
        <p:spPr>
          <a:xfrm>
            <a:off x="2724049" y="1564865"/>
            <a:ext cx="1753481" cy="57424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19" name="그룹 818"/>
          <p:cNvGrpSpPr/>
          <p:nvPr/>
        </p:nvGrpSpPr>
        <p:grpSpPr>
          <a:xfrm>
            <a:off x="6087696" y="2617538"/>
            <a:ext cx="5360909" cy="3242999"/>
            <a:chOff x="6087696" y="2617538"/>
            <a:chExt cx="5360909" cy="3242999"/>
          </a:xfrm>
        </p:grpSpPr>
        <p:grpSp>
          <p:nvGrpSpPr>
            <p:cNvPr id="889" name="그룹 888"/>
            <p:cNvGrpSpPr/>
            <p:nvPr/>
          </p:nvGrpSpPr>
          <p:grpSpPr>
            <a:xfrm>
              <a:off x="6087696" y="2617538"/>
              <a:ext cx="5360909" cy="3242999"/>
              <a:chOff x="6087696" y="2617538"/>
              <a:chExt cx="5360909" cy="3242999"/>
            </a:xfrm>
          </p:grpSpPr>
          <p:sp>
            <p:nvSpPr>
              <p:cNvPr id="640" name="모서리가 둥근 직사각형 639"/>
              <p:cNvSpPr/>
              <p:nvPr/>
            </p:nvSpPr>
            <p:spPr>
              <a:xfrm>
                <a:off x="6087696" y="2617538"/>
                <a:ext cx="5360909" cy="3242999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6" name="텍스트 상자 715"/>
              <p:cNvSpPr txBox="1"/>
              <p:nvPr/>
            </p:nvSpPr>
            <p:spPr>
              <a:xfrm>
                <a:off x="6191332" y="5254028"/>
                <a:ext cx="1237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Input</a:t>
                </a:r>
                <a:endParaRPr lang="ko-KR" altLang="en-US" sz="1600" dirty="0"/>
              </a:p>
            </p:txBody>
          </p:sp>
          <p:grpSp>
            <p:nvGrpSpPr>
              <p:cNvPr id="887" name="그룹 886"/>
              <p:cNvGrpSpPr/>
              <p:nvPr/>
            </p:nvGrpSpPr>
            <p:grpSpPr>
              <a:xfrm>
                <a:off x="6695205" y="2825512"/>
                <a:ext cx="4493120" cy="2763622"/>
                <a:chOff x="6617931" y="2825512"/>
                <a:chExt cx="4493120" cy="2763622"/>
              </a:xfrm>
            </p:grpSpPr>
            <p:sp>
              <p:nvSpPr>
                <p:cNvPr id="717" name="텍스트 상자 716"/>
                <p:cNvSpPr txBox="1"/>
                <p:nvPr/>
              </p:nvSpPr>
              <p:spPr>
                <a:xfrm>
                  <a:off x="9873316" y="5250580"/>
                  <a:ext cx="123773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Output</a:t>
                  </a:r>
                  <a:endParaRPr lang="ko-KR" altLang="en-US" sz="1600" dirty="0"/>
                </a:p>
              </p:txBody>
            </p:sp>
            <p:grpSp>
              <p:nvGrpSpPr>
                <p:cNvPr id="718" name="그룹 717"/>
                <p:cNvGrpSpPr/>
                <p:nvPr/>
              </p:nvGrpSpPr>
              <p:grpSpPr>
                <a:xfrm>
                  <a:off x="6617931" y="3398626"/>
                  <a:ext cx="4073493" cy="1828801"/>
                  <a:chOff x="5104533" y="3293781"/>
                  <a:chExt cx="3522333" cy="1828801"/>
                </a:xfrm>
              </p:grpSpPr>
              <p:grpSp>
                <p:nvGrpSpPr>
                  <p:cNvPr id="789" name="그룹 788"/>
                  <p:cNvGrpSpPr/>
                  <p:nvPr/>
                </p:nvGrpSpPr>
                <p:grpSpPr>
                  <a:xfrm>
                    <a:off x="5104533" y="3293781"/>
                    <a:ext cx="332509" cy="1828801"/>
                    <a:chOff x="2047009" y="2296391"/>
                    <a:chExt cx="332509" cy="1828801"/>
                  </a:xfrm>
                </p:grpSpPr>
                <p:grpSp>
                  <p:nvGrpSpPr>
                    <p:cNvPr id="811" name="그룹 810"/>
                    <p:cNvGrpSpPr/>
                    <p:nvPr/>
                  </p:nvGrpSpPr>
                  <p:grpSpPr>
                    <a:xfrm>
                      <a:off x="2047009" y="2296391"/>
                      <a:ext cx="332509" cy="1496292"/>
                      <a:chOff x="2047009" y="2296391"/>
                      <a:chExt cx="332509" cy="1496292"/>
                    </a:xfrm>
                  </p:grpSpPr>
                  <p:sp>
                    <p:nvSpPr>
                      <p:cNvPr id="813" name="타원 812"/>
                      <p:cNvSpPr/>
                      <p:nvPr/>
                    </p:nvSpPr>
                    <p:spPr>
                      <a:xfrm>
                        <a:off x="2047009" y="22963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4" name="타원 813"/>
                      <p:cNvSpPr/>
                      <p:nvPr/>
                    </p:nvSpPr>
                    <p:spPr>
                      <a:xfrm>
                        <a:off x="2047009" y="26392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5" name="타원 814"/>
                      <p:cNvSpPr/>
                      <p:nvPr/>
                    </p:nvSpPr>
                    <p:spPr>
                      <a:xfrm>
                        <a:off x="2047009" y="2971800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6" name="타원 815"/>
                      <p:cNvSpPr/>
                      <p:nvPr/>
                    </p:nvSpPr>
                    <p:spPr>
                      <a:xfrm>
                        <a:off x="2047009" y="3460174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12" name="타원 811"/>
                    <p:cNvSpPr/>
                    <p:nvPr/>
                  </p:nvSpPr>
                  <p:spPr>
                    <a:xfrm>
                      <a:off x="2047009" y="3792683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0" name="그룹 789"/>
                  <p:cNvGrpSpPr/>
                  <p:nvPr/>
                </p:nvGrpSpPr>
                <p:grpSpPr>
                  <a:xfrm>
                    <a:off x="8294357" y="3293781"/>
                    <a:ext cx="332509" cy="1828801"/>
                    <a:chOff x="2047009" y="2296391"/>
                    <a:chExt cx="332509" cy="1828801"/>
                  </a:xfrm>
                </p:grpSpPr>
                <p:grpSp>
                  <p:nvGrpSpPr>
                    <p:cNvPr id="805" name="그룹 804"/>
                    <p:cNvGrpSpPr/>
                    <p:nvPr/>
                  </p:nvGrpSpPr>
                  <p:grpSpPr>
                    <a:xfrm>
                      <a:off x="2047009" y="2296391"/>
                      <a:ext cx="332509" cy="1496292"/>
                      <a:chOff x="2047009" y="2296391"/>
                      <a:chExt cx="332509" cy="1496292"/>
                    </a:xfrm>
                  </p:grpSpPr>
                  <p:sp>
                    <p:nvSpPr>
                      <p:cNvPr id="807" name="타원 806"/>
                      <p:cNvSpPr/>
                      <p:nvPr/>
                    </p:nvSpPr>
                    <p:spPr>
                      <a:xfrm>
                        <a:off x="2047009" y="22963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08" name="타원 807"/>
                      <p:cNvSpPr/>
                      <p:nvPr/>
                    </p:nvSpPr>
                    <p:spPr>
                      <a:xfrm>
                        <a:off x="2047009" y="26392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09" name="타원 808"/>
                      <p:cNvSpPr/>
                      <p:nvPr/>
                    </p:nvSpPr>
                    <p:spPr>
                      <a:xfrm>
                        <a:off x="2047009" y="2971800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0" name="타원 809"/>
                      <p:cNvSpPr/>
                      <p:nvPr/>
                    </p:nvSpPr>
                    <p:spPr>
                      <a:xfrm>
                        <a:off x="2047009" y="3460174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06" name="타원 805"/>
                    <p:cNvSpPr/>
                    <p:nvPr/>
                  </p:nvSpPr>
                  <p:spPr>
                    <a:xfrm>
                      <a:off x="2047009" y="3792683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1" name="그룹 790"/>
                  <p:cNvGrpSpPr/>
                  <p:nvPr/>
                </p:nvGrpSpPr>
                <p:grpSpPr>
                  <a:xfrm>
                    <a:off x="6699445" y="3558750"/>
                    <a:ext cx="332509" cy="1298863"/>
                    <a:chOff x="2047009" y="2296391"/>
                    <a:chExt cx="332509" cy="1298863"/>
                  </a:xfrm>
                </p:grpSpPr>
                <p:sp>
                  <p:nvSpPr>
                    <p:cNvPr id="802" name="타원 801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3" name="타원 802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4" name="타원 803"/>
                    <p:cNvSpPr/>
                    <p:nvPr/>
                  </p:nvSpPr>
                  <p:spPr>
                    <a:xfrm>
                      <a:off x="2047009" y="3262745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2" name="그룹 791"/>
                  <p:cNvGrpSpPr/>
                  <p:nvPr/>
                </p:nvGrpSpPr>
                <p:grpSpPr>
                  <a:xfrm>
                    <a:off x="7496901" y="3460035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798" name="타원 797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9" name="타원 798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0" name="타원 799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1" name="타원 800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3" name="그룹 792"/>
                  <p:cNvGrpSpPr/>
                  <p:nvPr/>
                </p:nvGrpSpPr>
                <p:grpSpPr>
                  <a:xfrm>
                    <a:off x="5901989" y="3460035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794" name="타원 793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5" name="타원 794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6" name="타원 795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7" name="타원 796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cxnSp>
              <p:nvCxnSpPr>
                <p:cNvPr id="719" name="직선 연결선[R] 718"/>
                <p:cNvCxnSpPr/>
                <p:nvPr/>
              </p:nvCxnSpPr>
              <p:spPr>
                <a:xfrm>
                  <a:off x="7002469" y="3564881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직선 연결선[R] 719"/>
                <p:cNvCxnSpPr/>
                <p:nvPr/>
              </p:nvCxnSpPr>
              <p:spPr>
                <a:xfrm>
                  <a:off x="7002469" y="3564881"/>
                  <a:ext cx="537700" cy="5091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직선 연결선[R] 720"/>
                <p:cNvCxnSpPr/>
                <p:nvPr/>
              </p:nvCxnSpPr>
              <p:spPr>
                <a:xfrm>
                  <a:off x="7002469" y="3564881"/>
                  <a:ext cx="537700" cy="84166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직선 연결선[R] 721"/>
                <p:cNvCxnSpPr/>
                <p:nvPr/>
              </p:nvCxnSpPr>
              <p:spPr>
                <a:xfrm>
                  <a:off x="7002469" y="3564881"/>
                  <a:ext cx="537700" cy="13300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직선 연결선[R] 722"/>
                <p:cNvCxnSpPr/>
                <p:nvPr/>
              </p:nvCxnSpPr>
              <p:spPr>
                <a:xfrm flipV="1">
                  <a:off x="7002469" y="3731135"/>
                  <a:ext cx="537700" cy="17664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직선 연결선[R] 723"/>
                <p:cNvCxnSpPr/>
                <p:nvPr/>
              </p:nvCxnSpPr>
              <p:spPr>
                <a:xfrm>
                  <a:off x="7002469" y="3907781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직선 연결선[R] 724"/>
                <p:cNvCxnSpPr/>
                <p:nvPr/>
              </p:nvCxnSpPr>
              <p:spPr>
                <a:xfrm>
                  <a:off x="7002469" y="3907781"/>
                  <a:ext cx="537700" cy="49876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직선 연결선[R] 725"/>
                <p:cNvCxnSpPr/>
                <p:nvPr/>
              </p:nvCxnSpPr>
              <p:spPr>
                <a:xfrm>
                  <a:off x="7002469" y="3907781"/>
                  <a:ext cx="537700" cy="9871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직선 연결선[R] 726"/>
                <p:cNvCxnSpPr/>
                <p:nvPr/>
              </p:nvCxnSpPr>
              <p:spPr>
                <a:xfrm flipV="1">
                  <a:off x="7002469" y="3731135"/>
                  <a:ext cx="537700" cy="5091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직선 연결선[R] 727"/>
                <p:cNvCxnSpPr/>
                <p:nvPr/>
              </p:nvCxnSpPr>
              <p:spPr>
                <a:xfrm flipV="1">
                  <a:off x="7002469" y="4074035"/>
                  <a:ext cx="537700" cy="1662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직선 연결선[R] 728"/>
                <p:cNvCxnSpPr/>
                <p:nvPr/>
              </p:nvCxnSpPr>
              <p:spPr>
                <a:xfrm>
                  <a:off x="7002469" y="4240290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직선 연결선[R] 729"/>
                <p:cNvCxnSpPr/>
                <p:nvPr/>
              </p:nvCxnSpPr>
              <p:spPr>
                <a:xfrm flipV="1">
                  <a:off x="7002469" y="4406544"/>
                  <a:ext cx="537700" cy="32212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직선 연결선[R] 730"/>
                <p:cNvCxnSpPr/>
                <p:nvPr/>
              </p:nvCxnSpPr>
              <p:spPr>
                <a:xfrm>
                  <a:off x="7002469" y="4728664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직선 연결선[R] 731"/>
                <p:cNvCxnSpPr/>
                <p:nvPr/>
              </p:nvCxnSpPr>
              <p:spPr>
                <a:xfrm flipV="1">
                  <a:off x="7002469" y="4894918"/>
                  <a:ext cx="537700" cy="1662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직선 연결선[R] 732"/>
                <p:cNvCxnSpPr/>
                <p:nvPr/>
              </p:nvCxnSpPr>
              <p:spPr>
                <a:xfrm flipV="1">
                  <a:off x="7002469" y="4074035"/>
                  <a:ext cx="537700" cy="65462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직선 연결선[R] 733"/>
                <p:cNvCxnSpPr/>
                <p:nvPr/>
              </p:nvCxnSpPr>
              <p:spPr>
                <a:xfrm flipV="1">
                  <a:off x="7002469" y="3731135"/>
                  <a:ext cx="537700" cy="99752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직선 연결선[R] 734"/>
                <p:cNvCxnSpPr/>
                <p:nvPr/>
              </p:nvCxnSpPr>
              <p:spPr>
                <a:xfrm flipV="1">
                  <a:off x="7002469" y="3731135"/>
                  <a:ext cx="537700" cy="133003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직선 연결선[R] 735"/>
                <p:cNvCxnSpPr/>
                <p:nvPr/>
              </p:nvCxnSpPr>
              <p:spPr>
                <a:xfrm flipV="1">
                  <a:off x="7002469" y="4074035"/>
                  <a:ext cx="537700" cy="98713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직선 연결선[R] 736"/>
                <p:cNvCxnSpPr/>
                <p:nvPr/>
              </p:nvCxnSpPr>
              <p:spPr>
                <a:xfrm flipV="1">
                  <a:off x="7002469" y="4406544"/>
                  <a:ext cx="537700" cy="65462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직선 연결선[R] 737"/>
                <p:cNvCxnSpPr/>
                <p:nvPr/>
              </p:nvCxnSpPr>
              <p:spPr>
                <a:xfrm>
                  <a:off x="7924708" y="3731135"/>
                  <a:ext cx="537700" cy="9871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직선 연결선[R] 738"/>
                <p:cNvCxnSpPr/>
                <p:nvPr/>
              </p:nvCxnSpPr>
              <p:spPr>
                <a:xfrm>
                  <a:off x="7924708" y="3731135"/>
                  <a:ext cx="537700" cy="44161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직선 연결선[R] 739"/>
                <p:cNvCxnSpPr/>
                <p:nvPr/>
              </p:nvCxnSpPr>
              <p:spPr>
                <a:xfrm>
                  <a:off x="7924708" y="3731135"/>
                  <a:ext cx="537700" cy="106506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직선 연결선[R] 740"/>
                <p:cNvCxnSpPr/>
                <p:nvPr/>
              </p:nvCxnSpPr>
              <p:spPr>
                <a:xfrm flipV="1">
                  <a:off x="7924708" y="3829850"/>
                  <a:ext cx="537700" cy="24418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직선 연결선[R] 741"/>
                <p:cNvCxnSpPr/>
                <p:nvPr/>
              </p:nvCxnSpPr>
              <p:spPr>
                <a:xfrm>
                  <a:off x="7924708" y="4074035"/>
                  <a:ext cx="537700" cy="9871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직선 연결선[R] 742"/>
                <p:cNvCxnSpPr/>
                <p:nvPr/>
              </p:nvCxnSpPr>
              <p:spPr>
                <a:xfrm>
                  <a:off x="7924708" y="4074035"/>
                  <a:ext cx="537700" cy="72216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직선 연결선[R] 743"/>
                <p:cNvCxnSpPr/>
                <p:nvPr/>
              </p:nvCxnSpPr>
              <p:spPr>
                <a:xfrm flipV="1">
                  <a:off x="7924708" y="3829850"/>
                  <a:ext cx="537700" cy="57669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직선 연결선[R] 744"/>
                <p:cNvCxnSpPr/>
                <p:nvPr/>
              </p:nvCxnSpPr>
              <p:spPr>
                <a:xfrm flipV="1">
                  <a:off x="7924708" y="4172750"/>
                  <a:ext cx="537700" cy="23379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직선 연결선[R] 745"/>
                <p:cNvCxnSpPr/>
                <p:nvPr/>
              </p:nvCxnSpPr>
              <p:spPr>
                <a:xfrm>
                  <a:off x="7924708" y="4406544"/>
                  <a:ext cx="537700" cy="38966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7" name="직선 연결선[R] 746"/>
                <p:cNvCxnSpPr/>
                <p:nvPr/>
              </p:nvCxnSpPr>
              <p:spPr>
                <a:xfrm flipV="1">
                  <a:off x="7924708" y="3829850"/>
                  <a:ext cx="537700" cy="106506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직선 연결선[R] 747"/>
                <p:cNvCxnSpPr/>
                <p:nvPr/>
              </p:nvCxnSpPr>
              <p:spPr>
                <a:xfrm flipV="1">
                  <a:off x="7924708" y="4172750"/>
                  <a:ext cx="537700" cy="72216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직선 연결선[R] 748"/>
                <p:cNvCxnSpPr/>
                <p:nvPr/>
              </p:nvCxnSpPr>
              <p:spPr>
                <a:xfrm flipV="1">
                  <a:off x="7924708" y="4796204"/>
                  <a:ext cx="537700" cy="9871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직선 연결선[R] 749"/>
                <p:cNvCxnSpPr/>
                <p:nvPr/>
              </p:nvCxnSpPr>
              <p:spPr>
                <a:xfrm flipV="1">
                  <a:off x="8846946" y="3731135"/>
                  <a:ext cx="537700" cy="9871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직선 연결선[R] 750"/>
                <p:cNvCxnSpPr/>
                <p:nvPr/>
              </p:nvCxnSpPr>
              <p:spPr>
                <a:xfrm>
                  <a:off x="8846946" y="3829850"/>
                  <a:ext cx="537700" cy="24418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직선 연결선[R] 751"/>
                <p:cNvCxnSpPr/>
                <p:nvPr/>
              </p:nvCxnSpPr>
              <p:spPr>
                <a:xfrm flipV="1">
                  <a:off x="8846946" y="3731135"/>
                  <a:ext cx="537700" cy="44161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직선 연결선[R] 752"/>
                <p:cNvCxnSpPr/>
                <p:nvPr/>
              </p:nvCxnSpPr>
              <p:spPr>
                <a:xfrm flipV="1">
                  <a:off x="8846946" y="4074035"/>
                  <a:ext cx="537700" cy="9871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직선 연결선[R] 753"/>
                <p:cNvCxnSpPr/>
                <p:nvPr/>
              </p:nvCxnSpPr>
              <p:spPr>
                <a:xfrm>
                  <a:off x="8846946" y="3829850"/>
                  <a:ext cx="537700" cy="57669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직선 연결선[R] 754"/>
                <p:cNvCxnSpPr/>
                <p:nvPr/>
              </p:nvCxnSpPr>
              <p:spPr>
                <a:xfrm>
                  <a:off x="8846946" y="3829850"/>
                  <a:ext cx="537700" cy="106506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직선 연결선[R] 755"/>
                <p:cNvCxnSpPr/>
                <p:nvPr/>
              </p:nvCxnSpPr>
              <p:spPr>
                <a:xfrm>
                  <a:off x="8846946" y="4172750"/>
                  <a:ext cx="537700" cy="23379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직선 연결선[R] 756"/>
                <p:cNvCxnSpPr/>
                <p:nvPr/>
              </p:nvCxnSpPr>
              <p:spPr>
                <a:xfrm>
                  <a:off x="8846946" y="4172750"/>
                  <a:ext cx="537700" cy="72216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직선 연결선[R] 757"/>
                <p:cNvCxnSpPr/>
                <p:nvPr/>
              </p:nvCxnSpPr>
              <p:spPr>
                <a:xfrm flipV="1">
                  <a:off x="8846946" y="3731135"/>
                  <a:ext cx="537700" cy="106506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직선 연결선[R] 758"/>
                <p:cNvCxnSpPr/>
                <p:nvPr/>
              </p:nvCxnSpPr>
              <p:spPr>
                <a:xfrm flipV="1">
                  <a:off x="8846946" y="4074035"/>
                  <a:ext cx="537700" cy="72216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직선 연결선[R] 759"/>
                <p:cNvCxnSpPr/>
                <p:nvPr/>
              </p:nvCxnSpPr>
              <p:spPr>
                <a:xfrm flipV="1">
                  <a:off x="8846946" y="4406544"/>
                  <a:ext cx="537700" cy="38966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직선 연결선[R] 760"/>
                <p:cNvCxnSpPr/>
                <p:nvPr/>
              </p:nvCxnSpPr>
              <p:spPr>
                <a:xfrm>
                  <a:off x="8846946" y="4796204"/>
                  <a:ext cx="537700" cy="9871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직선 연결선[R] 761"/>
                <p:cNvCxnSpPr/>
                <p:nvPr/>
              </p:nvCxnSpPr>
              <p:spPr>
                <a:xfrm flipV="1">
                  <a:off x="9769185" y="3564881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직선 연결선[R] 762"/>
                <p:cNvCxnSpPr/>
                <p:nvPr/>
              </p:nvCxnSpPr>
              <p:spPr>
                <a:xfrm>
                  <a:off x="9769185" y="3731135"/>
                  <a:ext cx="537700" cy="17664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직선 연결선[R] 763"/>
                <p:cNvCxnSpPr/>
                <p:nvPr/>
              </p:nvCxnSpPr>
              <p:spPr>
                <a:xfrm>
                  <a:off x="9769185" y="3731135"/>
                  <a:ext cx="537700" cy="5091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직선 연결선[R] 764"/>
                <p:cNvCxnSpPr/>
                <p:nvPr/>
              </p:nvCxnSpPr>
              <p:spPr>
                <a:xfrm>
                  <a:off x="9769185" y="4074035"/>
                  <a:ext cx="537700" cy="1662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직선 연결선[R] 765"/>
                <p:cNvCxnSpPr/>
                <p:nvPr/>
              </p:nvCxnSpPr>
              <p:spPr>
                <a:xfrm>
                  <a:off x="9769185" y="4074035"/>
                  <a:ext cx="537700" cy="65462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직선 연결선[R] 766"/>
                <p:cNvCxnSpPr/>
                <p:nvPr/>
              </p:nvCxnSpPr>
              <p:spPr>
                <a:xfrm>
                  <a:off x="9769185" y="4406544"/>
                  <a:ext cx="537700" cy="65462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직선 연결선[R] 767"/>
                <p:cNvCxnSpPr/>
                <p:nvPr/>
              </p:nvCxnSpPr>
              <p:spPr>
                <a:xfrm>
                  <a:off x="9769185" y="3731135"/>
                  <a:ext cx="537700" cy="99752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직선 연결선[R] 768"/>
                <p:cNvCxnSpPr/>
                <p:nvPr/>
              </p:nvCxnSpPr>
              <p:spPr>
                <a:xfrm>
                  <a:off x="9769185" y="3731135"/>
                  <a:ext cx="537700" cy="133003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직선 연결선[R] 769"/>
                <p:cNvCxnSpPr/>
                <p:nvPr/>
              </p:nvCxnSpPr>
              <p:spPr>
                <a:xfrm flipV="1">
                  <a:off x="9769185" y="3907781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직선 연결선[R] 770"/>
                <p:cNvCxnSpPr/>
                <p:nvPr/>
              </p:nvCxnSpPr>
              <p:spPr>
                <a:xfrm flipV="1">
                  <a:off x="9769185" y="3564881"/>
                  <a:ext cx="537700" cy="5091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직선 연결선[R] 771"/>
                <p:cNvCxnSpPr/>
                <p:nvPr/>
              </p:nvCxnSpPr>
              <p:spPr>
                <a:xfrm flipV="1">
                  <a:off x="9769185" y="3564881"/>
                  <a:ext cx="537700" cy="84166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직선 연결선[R] 772"/>
                <p:cNvCxnSpPr/>
                <p:nvPr/>
              </p:nvCxnSpPr>
              <p:spPr>
                <a:xfrm flipV="1">
                  <a:off x="9769185" y="4240290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직선 연결선[R] 773"/>
                <p:cNvCxnSpPr/>
                <p:nvPr/>
              </p:nvCxnSpPr>
              <p:spPr>
                <a:xfrm flipV="1">
                  <a:off x="9769185" y="3907781"/>
                  <a:ext cx="537700" cy="49876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직선 연결선[R] 774"/>
                <p:cNvCxnSpPr/>
                <p:nvPr/>
              </p:nvCxnSpPr>
              <p:spPr>
                <a:xfrm flipV="1">
                  <a:off x="9769185" y="3564881"/>
                  <a:ext cx="537700" cy="13300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직선 연결선[R] 775"/>
                <p:cNvCxnSpPr/>
                <p:nvPr/>
              </p:nvCxnSpPr>
              <p:spPr>
                <a:xfrm flipV="1">
                  <a:off x="9769185" y="4175895"/>
                  <a:ext cx="537700" cy="6546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직선 연결선[R] 776"/>
                <p:cNvCxnSpPr/>
                <p:nvPr/>
              </p:nvCxnSpPr>
              <p:spPr>
                <a:xfrm flipV="1">
                  <a:off x="9769185" y="4728664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8" name="직선 연결선[R] 777"/>
                <p:cNvCxnSpPr/>
                <p:nvPr/>
              </p:nvCxnSpPr>
              <p:spPr>
                <a:xfrm>
                  <a:off x="9769185" y="4894918"/>
                  <a:ext cx="537700" cy="1662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79" name="그룹 778"/>
                <p:cNvGrpSpPr/>
                <p:nvPr/>
              </p:nvGrpSpPr>
              <p:grpSpPr>
                <a:xfrm>
                  <a:off x="6677486" y="2837537"/>
                  <a:ext cx="1967703" cy="421512"/>
                  <a:chOff x="3884922" y="2598348"/>
                  <a:chExt cx="1701465" cy="421512"/>
                </a:xfrm>
              </p:grpSpPr>
              <p:sp>
                <p:nvSpPr>
                  <p:cNvPr id="787" name="텍스트 상자 786"/>
                  <p:cNvSpPr txBox="1"/>
                  <p:nvPr/>
                </p:nvSpPr>
                <p:spPr>
                  <a:xfrm>
                    <a:off x="4200523" y="2598348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Encoder</a:t>
                    </a:r>
                    <a:endParaRPr lang="ko-KR" altLang="en-US" dirty="0"/>
                  </a:p>
                </p:txBody>
              </p:sp>
              <p:cxnSp>
                <p:nvCxnSpPr>
                  <p:cNvPr id="788" name="직선 화살표 연결선 787"/>
                  <p:cNvCxnSpPr/>
                  <p:nvPr/>
                </p:nvCxnSpPr>
                <p:spPr>
                  <a:xfrm>
                    <a:off x="3884922" y="3019860"/>
                    <a:ext cx="1701465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0" name="그룹 779"/>
                <p:cNvGrpSpPr/>
                <p:nvPr/>
              </p:nvGrpSpPr>
              <p:grpSpPr>
                <a:xfrm>
                  <a:off x="8658523" y="2825512"/>
                  <a:ext cx="1967703" cy="441669"/>
                  <a:chOff x="6855308" y="2597189"/>
                  <a:chExt cx="1701465" cy="441669"/>
                </a:xfrm>
              </p:grpSpPr>
              <p:sp>
                <p:nvSpPr>
                  <p:cNvPr id="785" name="텍스트 상자 784"/>
                  <p:cNvSpPr txBox="1"/>
                  <p:nvPr/>
                </p:nvSpPr>
                <p:spPr>
                  <a:xfrm>
                    <a:off x="7182142" y="2597189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Decoder</a:t>
                    </a:r>
                    <a:endParaRPr lang="ko-KR" altLang="en-US" dirty="0"/>
                  </a:p>
                </p:txBody>
              </p:sp>
              <p:cxnSp>
                <p:nvCxnSpPr>
                  <p:cNvPr id="786" name="직선 화살표 연결선 785"/>
                  <p:cNvCxnSpPr/>
                  <p:nvPr/>
                </p:nvCxnSpPr>
                <p:spPr>
                  <a:xfrm>
                    <a:off x="6855308" y="3038858"/>
                    <a:ext cx="1701465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1" name="그룹 780"/>
                <p:cNvGrpSpPr/>
                <p:nvPr/>
              </p:nvGrpSpPr>
              <p:grpSpPr>
                <a:xfrm>
                  <a:off x="7123468" y="5084575"/>
                  <a:ext cx="3102591" cy="340094"/>
                  <a:chOff x="5527952" y="4856252"/>
                  <a:chExt cx="2682798" cy="340094"/>
                </a:xfrm>
              </p:grpSpPr>
              <p:sp>
                <p:nvSpPr>
                  <p:cNvPr id="782" name="텍스트 상자 781"/>
                  <p:cNvSpPr txBox="1"/>
                  <p:nvPr/>
                </p:nvSpPr>
                <p:spPr>
                  <a:xfrm>
                    <a:off x="5527952" y="4857792"/>
                    <a:ext cx="107026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dirty="0"/>
                      <a:t>Hidden1</a:t>
                    </a:r>
                    <a:endParaRPr lang="ko-KR" altLang="en-US" sz="1600" dirty="0"/>
                  </a:p>
                </p:txBody>
              </p:sp>
              <p:sp>
                <p:nvSpPr>
                  <p:cNvPr id="783" name="텍스트 상자 782"/>
                  <p:cNvSpPr txBox="1"/>
                  <p:nvPr/>
                </p:nvSpPr>
                <p:spPr>
                  <a:xfrm>
                    <a:off x="6340664" y="4857792"/>
                    <a:ext cx="107026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dirty="0"/>
                      <a:t>Hidden2</a:t>
                    </a:r>
                    <a:endParaRPr lang="ko-KR" altLang="en-US" sz="1600" dirty="0"/>
                  </a:p>
                </p:txBody>
              </p:sp>
              <p:sp>
                <p:nvSpPr>
                  <p:cNvPr id="784" name="텍스트 상자 783"/>
                  <p:cNvSpPr txBox="1"/>
                  <p:nvPr/>
                </p:nvSpPr>
                <p:spPr>
                  <a:xfrm>
                    <a:off x="7140486" y="4856252"/>
                    <a:ext cx="107026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dirty="0"/>
                      <a:t>Hidden3</a:t>
                    </a:r>
                    <a:endParaRPr lang="ko-KR" altLang="en-US" sz="1600" dirty="0"/>
                  </a:p>
                </p:txBody>
              </p:sp>
            </p:grpSp>
            <p:sp>
              <p:nvSpPr>
                <p:cNvPr id="711" name="텍스트 상자 710"/>
                <p:cNvSpPr txBox="1"/>
                <p:nvPr/>
              </p:nvSpPr>
              <p:spPr>
                <a:xfrm>
                  <a:off x="6638519" y="4157363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2" name="텍스트 상자 711"/>
                <p:cNvSpPr txBox="1"/>
                <p:nvPr/>
              </p:nvSpPr>
              <p:spPr>
                <a:xfrm>
                  <a:off x="7571910" y="4329710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3" name="텍스트 상자 712"/>
                <p:cNvSpPr txBox="1"/>
                <p:nvPr/>
              </p:nvSpPr>
              <p:spPr>
                <a:xfrm>
                  <a:off x="8501261" y="4115795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4" name="텍스트 상자 713"/>
                <p:cNvSpPr txBox="1"/>
                <p:nvPr/>
              </p:nvSpPr>
              <p:spPr>
                <a:xfrm>
                  <a:off x="9410121" y="4332781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5" name="텍스트 상자 714"/>
                <p:cNvSpPr txBox="1"/>
                <p:nvPr/>
              </p:nvSpPr>
              <p:spPr>
                <a:xfrm>
                  <a:off x="10330815" y="4162900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</p:grpSp>
        </p:grpSp>
        <p:sp>
          <p:nvSpPr>
            <p:cNvPr id="210" name="모서리가 둥근 직사각형 209"/>
            <p:cNvSpPr/>
            <p:nvPr/>
          </p:nvSpPr>
          <p:spPr>
            <a:xfrm>
              <a:off x="8429763" y="3575343"/>
              <a:ext cx="611590" cy="1496148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1" name="모서리가 둥근 직사각형 210"/>
            <p:cNvSpPr/>
            <p:nvPr/>
          </p:nvSpPr>
          <p:spPr>
            <a:xfrm>
              <a:off x="7500813" y="3575343"/>
              <a:ext cx="611590" cy="1496148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2" name="모서리가 둥근 직사각형 211"/>
            <p:cNvSpPr/>
            <p:nvPr/>
          </p:nvSpPr>
          <p:spPr>
            <a:xfrm>
              <a:off x="9357244" y="3575343"/>
              <a:ext cx="611590" cy="1496148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26" name="텍스트 상자 225"/>
          <p:cNvSpPr txBox="1"/>
          <p:nvPr/>
        </p:nvSpPr>
        <p:spPr>
          <a:xfrm>
            <a:off x="2799531" y="2112835"/>
            <a:ext cx="160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ea typeface="Cambria Math" charset="0"/>
                <a:cs typeface="Cambria Math" charset="0"/>
              </a:rPr>
              <a:t>Sparsity penalty</a:t>
            </a:r>
            <a:endParaRPr kumimoji="1" lang="ko-KR" altLang="en-US" sz="1400" dirty="0">
              <a:solidFill>
                <a:srgbClr val="C00000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421186" y="1340776"/>
            <a:ext cx="2759895" cy="1044850"/>
            <a:chOff x="6954037" y="1340776"/>
            <a:chExt cx="4040761" cy="1044850"/>
          </a:xfrm>
        </p:grpSpPr>
        <p:grpSp>
          <p:nvGrpSpPr>
            <p:cNvPr id="6" name="그룹 5"/>
            <p:cNvGrpSpPr/>
            <p:nvPr/>
          </p:nvGrpSpPr>
          <p:grpSpPr>
            <a:xfrm>
              <a:off x="6954037" y="1640057"/>
              <a:ext cx="4040761" cy="745569"/>
              <a:chOff x="7630454" y="1501508"/>
              <a:chExt cx="3868074" cy="7455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1" name="텍스트 상자 880"/>
                  <p:cNvSpPr txBox="1"/>
                  <p:nvPr/>
                </p:nvSpPr>
                <p:spPr>
                  <a:xfrm>
                    <a:off x="7630454" y="1501508"/>
                    <a:ext cx="386807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charset="0"/>
                          </a:rPr>
                          <m:t>𝐷</m:t>
                        </m:r>
                        <m:r>
                          <a:rPr lang="en-US" altLang="ko-KR" sz="1600" b="0" i="1" baseline="-25000" smtClean="0">
                            <a:latin typeface="Cambria Math" charset="0"/>
                          </a:rPr>
                          <m:t>𝐻</m:t>
                        </m:r>
                        <m:r>
                          <a:rPr lang="en-US" altLang="ko-KR" sz="1600" b="0" i="0" smtClean="0">
                            <a:latin typeface="Cambria Math" charset="0"/>
                          </a:rPr>
                          <m:t>:</m:t>
                        </m:r>
                      </m:oMath>
                    </a14:m>
                    <a:r>
                      <a:rPr lang="en-US" altLang="ko-KR" sz="1600" b="0" i="0" dirty="0">
                        <a:latin typeface="+mj-lt"/>
                      </a:rPr>
                      <a:t> # of hidden layer units</a:t>
                    </a:r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881" name="텍스트 상자 8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0454" y="1501508"/>
                    <a:ext cx="3868074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직사각형 4"/>
                  <p:cNvSpPr/>
                  <p:nvPr/>
                </p:nvSpPr>
                <p:spPr>
                  <a:xfrm>
                    <a:off x="7654511" y="1763611"/>
                    <a:ext cx="1547386" cy="4834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kumimoji="1" lang="ko-KR" altLang="en-US" dirty="0"/>
                      <a:t> </a:t>
                    </a:r>
                    <a:r>
                      <a:rPr kumimoji="1" lang="en-US" altLang="ko-KR" dirty="0"/>
                      <a:t>=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kumimoji="1" lang="mr-IN" altLang="ko-KR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kumimoji="1" lang="is-IS" altLang="ko-KR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r>
                              <a:rPr kumimoji="1" lang="en-US" altLang="ko-KR" b="1" dirty="0">
                                <a:latin typeface="Cambria Math" charset="0"/>
                              </a:rPr>
                              <m:t>𝐡</m:t>
                            </m:r>
                            <m:r>
                              <a:rPr kumimoji="1" lang="en-US" altLang="ko-KR" b="1" baseline="-25000" dirty="0">
                                <a:latin typeface="Cambria Math" charset="0"/>
                              </a:rPr>
                              <m:t>𝐣</m:t>
                            </m:r>
                          </m:e>
                        </m:nary>
                      </m:oMath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5" name="직사각형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4511" y="1763611"/>
                    <a:ext cx="1547386" cy="483466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79747" r="-64088" b="-13164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직사각형 14"/>
                <p:cNvSpPr/>
                <p:nvPr/>
              </p:nvSpPr>
              <p:spPr>
                <a:xfrm>
                  <a:off x="6965645" y="1340776"/>
                  <a:ext cx="221515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i="1" dirty="0">
                          <a:latin typeface="Cambria Math" charset="0"/>
                        </a:rPr>
                        <m:t>𝑁</m:t>
                      </m:r>
                    </m:oMath>
                  </a14:m>
                  <a:r>
                    <a:rPr lang="en-US" altLang="ko-KR" sz="1600" dirty="0"/>
                    <a:t> : # of data samples</a:t>
                  </a:r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5" name="직사각형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5645" y="1340776"/>
                  <a:ext cx="2215158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5455" r="-46371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0" name="그룹 819"/>
          <p:cNvGrpSpPr/>
          <p:nvPr/>
        </p:nvGrpSpPr>
        <p:grpSpPr>
          <a:xfrm>
            <a:off x="506011" y="2631576"/>
            <a:ext cx="5360909" cy="3244798"/>
            <a:chOff x="506011" y="2631576"/>
            <a:chExt cx="5360909" cy="3244798"/>
          </a:xfrm>
        </p:grpSpPr>
        <p:sp>
          <p:nvSpPr>
            <p:cNvPr id="641" name="모서리가 둥근 직사각형 640"/>
            <p:cNvSpPr/>
            <p:nvPr/>
          </p:nvSpPr>
          <p:spPr>
            <a:xfrm>
              <a:off x="506011" y="2631576"/>
              <a:ext cx="5360909" cy="3242999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1" name="텍스트 상자 680"/>
            <p:cNvSpPr txBox="1"/>
            <p:nvPr/>
          </p:nvSpPr>
          <p:spPr>
            <a:xfrm>
              <a:off x="1092077" y="5238984"/>
              <a:ext cx="1237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Input</a:t>
              </a:r>
              <a:endParaRPr lang="ko-KR" altLang="en-US" sz="1600" dirty="0"/>
            </a:p>
          </p:txBody>
        </p:sp>
        <p:grpSp>
          <p:nvGrpSpPr>
            <p:cNvPr id="319" name="그룹 318"/>
            <p:cNvGrpSpPr/>
            <p:nvPr/>
          </p:nvGrpSpPr>
          <p:grpSpPr>
            <a:xfrm>
              <a:off x="1454280" y="2811629"/>
              <a:ext cx="3754410" cy="3064745"/>
              <a:chOff x="1454280" y="2811629"/>
              <a:chExt cx="3754410" cy="3064745"/>
            </a:xfrm>
          </p:grpSpPr>
          <p:grpSp>
            <p:nvGrpSpPr>
              <p:cNvPr id="699" name="그룹 698"/>
              <p:cNvGrpSpPr/>
              <p:nvPr/>
            </p:nvGrpSpPr>
            <p:grpSpPr>
              <a:xfrm>
                <a:off x="1454280" y="3383584"/>
                <a:ext cx="384539" cy="1496292"/>
                <a:chOff x="2047009" y="2296391"/>
                <a:chExt cx="332509" cy="1496292"/>
              </a:xfrm>
            </p:grpSpPr>
            <p:sp>
              <p:nvSpPr>
                <p:cNvPr id="701" name="타원 700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2" name="타원 701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3" name="타원 702"/>
                <p:cNvSpPr/>
                <p:nvPr/>
              </p:nvSpPr>
              <p:spPr>
                <a:xfrm>
                  <a:off x="2047009" y="2971800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4" name="타원 703"/>
                <p:cNvSpPr/>
                <p:nvPr/>
              </p:nvSpPr>
              <p:spPr>
                <a:xfrm>
                  <a:off x="2047009" y="3460174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00" name="타원 699"/>
              <p:cNvSpPr/>
              <p:nvPr/>
            </p:nvSpPr>
            <p:spPr>
              <a:xfrm>
                <a:off x="1454280" y="4879876"/>
                <a:ext cx="384539" cy="33250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3" name="그룹 692"/>
              <p:cNvGrpSpPr/>
              <p:nvPr/>
            </p:nvGrpSpPr>
            <p:grpSpPr>
              <a:xfrm>
                <a:off x="4397554" y="3383584"/>
                <a:ext cx="384539" cy="1496292"/>
                <a:chOff x="2047009" y="2296391"/>
                <a:chExt cx="332509" cy="1496292"/>
              </a:xfrm>
            </p:grpSpPr>
            <p:sp>
              <p:nvSpPr>
                <p:cNvPr id="695" name="타원 694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타원 695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7" name="타원 696"/>
                <p:cNvSpPr/>
                <p:nvPr/>
              </p:nvSpPr>
              <p:spPr>
                <a:xfrm>
                  <a:off x="2047009" y="2971800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8" name="타원 697"/>
                <p:cNvSpPr/>
                <p:nvPr/>
              </p:nvSpPr>
              <p:spPr>
                <a:xfrm>
                  <a:off x="2047009" y="3460174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94" name="타원 693"/>
              <p:cNvSpPr/>
              <p:nvPr/>
            </p:nvSpPr>
            <p:spPr>
              <a:xfrm>
                <a:off x="4397554" y="4879876"/>
                <a:ext cx="384539" cy="33250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1" name="직선 연결선[R] 650"/>
              <p:cNvCxnSpPr>
                <a:endCxn id="229" idx="2"/>
              </p:cNvCxnSpPr>
              <p:nvPr/>
            </p:nvCxnSpPr>
            <p:spPr>
              <a:xfrm flipV="1">
                <a:off x="1838819" y="3322151"/>
                <a:ext cx="1075507" cy="22768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직선 연결선[R] 651"/>
              <p:cNvCxnSpPr>
                <a:endCxn id="229" idx="2"/>
              </p:cNvCxnSpPr>
              <p:nvPr/>
            </p:nvCxnSpPr>
            <p:spPr>
              <a:xfrm flipV="1">
                <a:off x="1838819" y="3322151"/>
                <a:ext cx="1075507" cy="57058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직선 연결선[R] 652"/>
              <p:cNvCxnSpPr>
                <a:endCxn id="229" idx="2"/>
              </p:cNvCxnSpPr>
              <p:nvPr/>
            </p:nvCxnSpPr>
            <p:spPr>
              <a:xfrm flipV="1">
                <a:off x="1838819" y="3322151"/>
                <a:ext cx="1075507" cy="90309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직선 연결선[R] 653"/>
              <p:cNvCxnSpPr>
                <a:endCxn id="691" idx="2"/>
              </p:cNvCxnSpPr>
              <p:nvPr/>
            </p:nvCxnSpPr>
            <p:spPr>
              <a:xfrm flipV="1">
                <a:off x="1838819" y="4002640"/>
                <a:ext cx="1075507" cy="710982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직선 연결선[R] 654"/>
              <p:cNvCxnSpPr>
                <a:endCxn id="690" idx="2"/>
              </p:cNvCxnSpPr>
              <p:nvPr/>
            </p:nvCxnSpPr>
            <p:spPr>
              <a:xfrm flipV="1">
                <a:off x="1838819" y="3659740"/>
                <a:ext cx="1075507" cy="1386392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직선 연결선[R] 655"/>
              <p:cNvCxnSpPr>
                <a:endCxn id="690" idx="2"/>
              </p:cNvCxnSpPr>
              <p:nvPr/>
            </p:nvCxnSpPr>
            <p:spPr>
              <a:xfrm>
                <a:off x="1838819" y="3549839"/>
                <a:ext cx="1075507" cy="1099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직선 연결선[R] 656"/>
              <p:cNvCxnSpPr>
                <a:endCxn id="690" idx="2"/>
              </p:cNvCxnSpPr>
              <p:nvPr/>
            </p:nvCxnSpPr>
            <p:spPr>
              <a:xfrm flipV="1">
                <a:off x="1838819" y="3659740"/>
                <a:ext cx="1075507" cy="23299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직선 연결선[R] 657"/>
              <p:cNvCxnSpPr>
                <a:endCxn id="692" idx="2"/>
              </p:cNvCxnSpPr>
              <p:nvPr/>
            </p:nvCxnSpPr>
            <p:spPr>
              <a:xfrm>
                <a:off x="1838819" y="4225248"/>
                <a:ext cx="1075507" cy="40084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직선 연결선[R] 658"/>
              <p:cNvCxnSpPr>
                <a:endCxn id="692" idx="2"/>
              </p:cNvCxnSpPr>
              <p:nvPr/>
            </p:nvCxnSpPr>
            <p:spPr>
              <a:xfrm flipV="1">
                <a:off x="1838819" y="4626094"/>
                <a:ext cx="1075507" cy="8752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직선 연결선[R] 659"/>
              <p:cNvCxnSpPr>
                <a:endCxn id="692" idx="2"/>
              </p:cNvCxnSpPr>
              <p:nvPr/>
            </p:nvCxnSpPr>
            <p:spPr>
              <a:xfrm flipV="1">
                <a:off x="1838819" y="4626094"/>
                <a:ext cx="1075507" cy="4200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직선 연결선[R] 660"/>
              <p:cNvCxnSpPr>
                <a:stCxn id="701" idx="6"/>
                <a:endCxn id="691" idx="2"/>
              </p:cNvCxnSpPr>
              <p:nvPr/>
            </p:nvCxnSpPr>
            <p:spPr>
              <a:xfrm>
                <a:off x="1838819" y="3549839"/>
                <a:ext cx="1075507" cy="4528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직선 연결선[R] 661"/>
              <p:cNvCxnSpPr>
                <a:endCxn id="230" idx="2"/>
              </p:cNvCxnSpPr>
              <p:nvPr/>
            </p:nvCxnSpPr>
            <p:spPr>
              <a:xfrm>
                <a:off x="1838819" y="3892739"/>
                <a:ext cx="1067691" cy="107465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직선 연결선[R] 662"/>
              <p:cNvCxnSpPr>
                <a:endCxn id="230" idx="2"/>
              </p:cNvCxnSpPr>
              <p:nvPr/>
            </p:nvCxnSpPr>
            <p:spPr>
              <a:xfrm>
                <a:off x="1838819" y="4225248"/>
                <a:ext cx="1067691" cy="74214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직선 연결선[R] 663"/>
              <p:cNvCxnSpPr>
                <a:endCxn id="230" idx="2"/>
              </p:cNvCxnSpPr>
              <p:nvPr/>
            </p:nvCxnSpPr>
            <p:spPr>
              <a:xfrm>
                <a:off x="1838819" y="4713622"/>
                <a:ext cx="1067691" cy="25377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직선 연결선[R] 664"/>
              <p:cNvCxnSpPr>
                <a:endCxn id="230" idx="2"/>
              </p:cNvCxnSpPr>
              <p:nvPr/>
            </p:nvCxnSpPr>
            <p:spPr>
              <a:xfrm flipV="1">
                <a:off x="1838819" y="4967396"/>
                <a:ext cx="1067691" cy="7873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직선 연결선[R] 665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22768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직선 연결선[R] 666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57058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직선 연결선[R] 667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90309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직선 연결선[R] 668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139147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직선 연결선[R] 669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172398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직선 연결선[R] 670"/>
              <p:cNvCxnSpPr/>
              <p:nvPr/>
            </p:nvCxnSpPr>
            <p:spPr>
              <a:xfrm flipV="1">
                <a:off x="3298865" y="3549841"/>
                <a:ext cx="1098689" cy="45279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직선 연결선[R] 671"/>
              <p:cNvCxnSpPr/>
              <p:nvPr/>
            </p:nvCxnSpPr>
            <p:spPr>
              <a:xfrm flipV="1">
                <a:off x="3298865" y="3892740"/>
                <a:ext cx="1098689" cy="10990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직선 연결선[R] 672"/>
              <p:cNvCxnSpPr/>
              <p:nvPr/>
            </p:nvCxnSpPr>
            <p:spPr>
              <a:xfrm>
                <a:off x="3298865" y="4002640"/>
                <a:ext cx="1098689" cy="2226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직선 연결선[R] 673"/>
              <p:cNvCxnSpPr/>
              <p:nvPr/>
            </p:nvCxnSpPr>
            <p:spPr>
              <a:xfrm>
                <a:off x="3298865" y="4002640"/>
                <a:ext cx="1098689" cy="71098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직선 연결선[R] 674"/>
              <p:cNvCxnSpPr/>
              <p:nvPr/>
            </p:nvCxnSpPr>
            <p:spPr>
              <a:xfrm>
                <a:off x="3298865" y="4002640"/>
                <a:ext cx="1098689" cy="10434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직선 연결선[R] 675"/>
              <p:cNvCxnSpPr>
                <a:stCxn id="231" idx="6"/>
              </p:cNvCxnSpPr>
              <p:nvPr/>
            </p:nvCxnSpPr>
            <p:spPr>
              <a:xfrm flipV="1">
                <a:off x="3295526" y="3549840"/>
                <a:ext cx="1102028" cy="176017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직선 연결선[R] 676"/>
              <p:cNvCxnSpPr>
                <a:stCxn id="231" idx="6"/>
              </p:cNvCxnSpPr>
              <p:nvPr/>
            </p:nvCxnSpPr>
            <p:spPr>
              <a:xfrm flipV="1">
                <a:off x="3295526" y="3892740"/>
                <a:ext cx="1102028" cy="141727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직선 연결선[R] 677"/>
              <p:cNvCxnSpPr>
                <a:stCxn id="231" idx="6"/>
              </p:cNvCxnSpPr>
              <p:nvPr/>
            </p:nvCxnSpPr>
            <p:spPr>
              <a:xfrm flipV="1">
                <a:off x="3295526" y="4225248"/>
                <a:ext cx="1102028" cy="108477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직선 연결선[R] 678"/>
              <p:cNvCxnSpPr>
                <a:stCxn id="231" idx="6"/>
              </p:cNvCxnSpPr>
              <p:nvPr/>
            </p:nvCxnSpPr>
            <p:spPr>
              <a:xfrm flipV="1">
                <a:off x="3295526" y="4713622"/>
                <a:ext cx="1102028" cy="59639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직선 연결선[R] 679"/>
              <p:cNvCxnSpPr>
                <a:stCxn id="231" idx="6"/>
              </p:cNvCxnSpPr>
              <p:nvPr/>
            </p:nvCxnSpPr>
            <p:spPr>
              <a:xfrm flipV="1">
                <a:off x="3295526" y="5046131"/>
                <a:ext cx="1102028" cy="26388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2" name="텍스트 상자 681"/>
              <p:cNvSpPr txBox="1"/>
              <p:nvPr/>
            </p:nvSpPr>
            <p:spPr>
              <a:xfrm>
                <a:off x="3970956" y="5235538"/>
                <a:ext cx="12377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Output</a:t>
                </a:r>
                <a:endParaRPr lang="ko-KR" altLang="en-US" sz="1600" dirty="0"/>
              </a:p>
            </p:txBody>
          </p:sp>
          <p:sp>
            <p:nvSpPr>
              <p:cNvPr id="683" name="텍스트 상자 682"/>
              <p:cNvSpPr txBox="1"/>
              <p:nvPr/>
            </p:nvSpPr>
            <p:spPr>
              <a:xfrm>
                <a:off x="2487728" y="5537820"/>
                <a:ext cx="12377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Hidden</a:t>
                </a:r>
                <a:endParaRPr lang="ko-KR" altLang="en-US" sz="1600" dirty="0"/>
              </a:p>
            </p:txBody>
          </p:sp>
          <p:sp>
            <p:nvSpPr>
              <p:cNvPr id="688" name="텍스트 상자 687"/>
              <p:cNvSpPr txBox="1"/>
              <p:nvPr/>
            </p:nvSpPr>
            <p:spPr>
              <a:xfrm>
                <a:off x="1891726" y="2811629"/>
                <a:ext cx="10229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Encoder</a:t>
                </a:r>
                <a:endParaRPr lang="ko-KR" altLang="en-US" dirty="0"/>
              </a:p>
            </p:txBody>
          </p:sp>
          <p:sp>
            <p:nvSpPr>
              <p:cNvPr id="686" name="텍스트 상자 685"/>
              <p:cNvSpPr txBox="1"/>
              <p:nvPr/>
            </p:nvSpPr>
            <p:spPr>
              <a:xfrm>
                <a:off x="3188580" y="2820236"/>
                <a:ext cx="12377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Decoder</a:t>
                </a:r>
                <a:endParaRPr lang="ko-KR" altLang="en-US" dirty="0"/>
              </a:p>
            </p:txBody>
          </p:sp>
          <p:sp>
            <p:nvSpPr>
              <p:cNvPr id="645" name="텍스트 상자 644"/>
              <p:cNvSpPr txBox="1"/>
              <p:nvPr/>
            </p:nvSpPr>
            <p:spPr>
              <a:xfrm>
                <a:off x="1477513" y="4145720"/>
                <a:ext cx="462717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647" name="텍스트 상자 646"/>
              <p:cNvSpPr txBox="1"/>
              <p:nvPr/>
            </p:nvSpPr>
            <p:spPr>
              <a:xfrm>
                <a:off x="4430160" y="4148885"/>
                <a:ext cx="462717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827020" y="3227719"/>
                <a:ext cx="2567870" cy="0"/>
                <a:chOff x="1827020" y="3227719"/>
                <a:chExt cx="2567870" cy="0"/>
              </a:xfrm>
            </p:grpSpPr>
            <p:cxnSp>
              <p:nvCxnSpPr>
                <p:cNvPr id="689" name="직선 화살표 연결선 688"/>
                <p:cNvCxnSpPr/>
                <p:nvPr/>
              </p:nvCxnSpPr>
              <p:spPr>
                <a:xfrm>
                  <a:off x="1827020" y="3227719"/>
                  <a:ext cx="9781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직선 화살표 연결선 219"/>
                <p:cNvCxnSpPr/>
                <p:nvPr/>
              </p:nvCxnSpPr>
              <p:spPr>
                <a:xfrm>
                  <a:off x="3416750" y="3227719"/>
                  <a:ext cx="9781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2" name="직선 연결선[R] 251"/>
              <p:cNvCxnSpPr>
                <a:endCxn id="231" idx="2"/>
              </p:cNvCxnSpPr>
              <p:nvPr/>
            </p:nvCxnSpPr>
            <p:spPr>
              <a:xfrm>
                <a:off x="1845630" y="5054915"/>
                <a:ext cx="1065357" cy="25510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[R] 254"/>
              <p:cNvCxnSpPr>
                <a:stCxn id="700" idx="6"/>
                <a:endCxn id="691" idx="2"/>
              </p:cNvCxnSpPr>
              <p:nvPr/>
            </p:nvCxnSpPr>
            <p:spPr>
              <a:xfrm flipV="1">
                <a:off x="1838819" y="4002640"/>
                <a:ext cx="1075507" cy="104349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[R] 259"/>
              <p:cNvCxnSpPr>
                <a:endCxn id="231" idx="2"/>
              </p:cNvCxnSpPr>
              <p:nvPr/>
            </p:nvCxnSpPr>
            <p:spPr>
              <a:xfrm>
                <a:off x="1842064" y="4710218"/>
                <a:ext cx="1068923" cy="5998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[R] 263"/>
              <p:cNvCxnSpPr>
                <a:endCxn id="231" idx="2"/>
              </p:cNvCxnSpPr>
              <p:nvPr/>
            </p:nvCxnSpPr>
            <p:spPr>
              <a:xfrm>
                <a:off x="1841563" y="4229899"/>
                <a:ext cx="1069424" cy="108012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직선 연결선[R] 267"/>
              <p:cNvCxnSpPr>
                <a:stCxn id="702" idx="6"/>
                <a:endCxn id="231" idx="2"/>
              </p:cNvCxnSpPr>
              <p:nvPr/>
            </p:nvCxnSpPr>
            <p:spPr>
              <a:xfrm>
                <a:off x="1838819" y="3892739"/>
                <a:ext cx="1072168" cy="141728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직선 연결선[R] 270"/>
              <p:cNvCxnSpPr>
                <a:stCxn id="702" idx="6"/>
                <a:endCxn id="692" idx="2"/>
              </p:cNvCxnSpPr>
              <p:nvPr/>
            </p:nvCxnSpPr>
            <p:spPr>
              <a:xfrm>
                <a:off x="1838819" y="3892739"/>
                <a:ext cx="1075507" cy="7333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직선 연결선[R] 273"/>
              <p:cNvCxnSpPr>
                <a:stCxn id="702" idx="6"/>
                <a:endCxn id="691" idx="2"/>
              </p:cNvCxnSpPr>
              <p:nvPr/>
            </p:nvCxnSpPr>
            <p:spPr>
              <a:xfrm>
                <a:off x="1838819" y="3892739"/>
                <a:ext cx="1075507" cy="1099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직선 연결선[R] 277"/>
              <p:cNvCxnSpPr>
                <a:endCxn id="691" idx="2"/>
              </p:cNvCxnSpPr>
              <p:nvPr/>
            </p:nvCxnSpPr>
            <p:spPr>
              <a:xfrm flipV="1">
                <a:off x="1831091" y="4002640"/>
                <a:ext cx="1083235" cy="21887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[R] 282"/>
              <p:cNvCxnSpPr>
                <a:stCxn id="701" idx="6"/>
                <a:endCxn id="692" idx="2"/>
              </p:cNvCxnSpPr>
              <p:nvPr/>
            </p:nvCxnSpPr>
            <p:spPr>
              <a:xfrm>
                <a:off x="1838819" y="3549839"/>
                <a:ext cx="1075507" cy="107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직선 연결선[R] 287"/>
              <p:cNvCxnSpPr>
                <a:endCxn id="230" idx="2"/>
              </p:cNvCxnSpPr>
              <p:nvPr/>
            </p:nvCxnSpPr>
            <p:spPr>
              <a:xfrm>
                <a:off x="1846547" y="3566891"/>
                <a:ext cx="1059963" cy="140050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[R] 291"/>
              <p:cNvCxnSpPr>
                <a:stCxn id="701" idx="6"/>
                <a:endCxn id="231" idx="2"/>
              </p:cNvCxnSpPr>
              <p:nvPr/>
            </p:nvCxnSpPr>
            <p:spPr>
              <a:xfrm>
                <a:off x="1838819" y="3549839"/>
                <a:ext cx="1072168" cy="176018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직선 연결선[R] 294"/>
              <p:cNvCxnSpPr>
                <a:stCxn id="701" idx="6"/>
              </p:cNvCxnSpPr>
              <p:nvPr/>
            </p:nvCxnSpPr>
            <p:spPr>
              <a:xfrm>
                <a:off x="1838819" y="3549839"/>
                <a:ext cx="1051577" cy="176017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[R] 298"/>
              <p:cNvCxnSpPr>
                <a:endCxn id="229" idx="2"/>
              </p:cNvCxnSpPr>
              <p:nvPr/>
            </p:nvCxnSpPr>
            <p:spPr>
              <a:xfrm flipV="1">
                <a:off x="1841563" y="3322151"/>
                <a:ext cx="1072763" cy="139487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직선 연결선[R] 304"/>
              <p:cNvCxnSpPr>
                <a:stCxn id="700" idx="6"/>
                <a:endCxn id="229" idx="2"/>
              </p:cNvCxnSpPr>
              <p:nvPr/>
            </p:nvCxnSpPr>
            <p:spPr>
              <a:xfrm flipV="1">
                <a:off x="1838819" y="3322151"/>
                <a:ext cx="1075507" cy="172398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[R] 307"/>
              <p:cNvCxnSpPr>
                <a:endCxn id="690" idx="2"/>
              </p:cNvCxnSpPr>
              <p:nvPr/>
            </p:nvCxnSpPr>
            <p:spPr>
              <a:xfrm flipV="1">
                <a:off x="1845630" y="3659740"/>
                <a:ext cx="1068696" cy="55178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[R] 312"/>
              <p:cNvCxnSpPr/>
              <p:nvPr/>
            </p:nvCxnSpPr>
            <p:spPr>
              <a:xfrm flipV="1">
                <a:off x="1836552" y="3682601"/>
                <a:ext cx="1065234" cy="103056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직선 연결선[R] 354"/>
              <p:cNvCxnSpPr>
                <a:endCxn id="695" idx="2"/>
              </p:cNvCxnSpPr>
              <p:nvPr/>
            </p:nvCxnSpPr>
            <p:spPr>
              <a:xfrm flipV="1">
                <a:off x="3291934" y="3549839"/>
                <a:ext cx="1105620" cy="1189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직선 연결선[R] 355"/>
              <p:cNvCxnSpPr>
                <a:endCxn id="695" idx="2"/>
              </p:cNvCxnSpPr>
              <p:nvPr/>
            </p:nvCxnSpPr>
            <p:spPr>
              <a:xfrm flipV="1">
                <a:off x="3291934" y="3549839"/>
                <a:ext cx="1105620" cy="1189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[R] 356"/>
              <p:cNvCxnSpPr>
                <a:endCxn id="695" idx="2"/>
              </p:cNvCxnSpPr>
              <p:nvPr/>
            </p:nvCxnSpPr>
            <p:spPr>
              <a:xfrm flipV="1">
                <a:off x="3291934" y="3549839"/>
                <a:ext cx="1105620" cy="1189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[R] 357"/>
              <p:cNvCxnSpPr>
                <a:stCxn id="230" idx="6"/>
                <a:endCxn id="695" idx="2"/>
              </p:cNvCxnSpPr>
              <p:nvPr/>
            </p:nvCxnSpPr>
            <p:spPr>
              <a:xfrm flipV="1">
                <a:off x="3291049" y="3549839"/>
                <a:ext cx="1106505" cy="141755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[R] 358"/>
              <p:cNvCxnSpPr>
                <a:stCxn id="692" idx="6"/>
                <a:endCxn id="695" idx="2"/>
              </p:cNvCxnSpPr>
              <p:nvPr/>
            </p:nvCxnSpPr>
            <p:spPr>
              <a:xfrm flipV="1">
                <a:off x="3298865" y="3549839"/>
                <a:ext cx="1098689" cy="107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직선 연결선[R] 371"/>
              <p:cNvCxnSpPr>
                <a:stCxn id="692" idx="6"/>
                <a:endCxn id="696" idx="2"/>
              </p:cNvCxnSpPr>
              <p:nvPr/>
            </p:nvCxnSpPr>
            <p:spPr>
              <a:xfrm flipV="1">
                <a:off x="3298865" y="3892739"/>
                <a:ext cx="1098689" cy="7333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[R] 375"/>
              <p:cNvCxnSpPr>
                <a:endCxn id="697" idx="2"/>
              </p:cNvCxnSpPr>
              <p:nvPr/>
            </p:nvCxnSpPr>
            <p:spPr>
              <a:xfrm flipV="1">
                <a:off x="3305721" y="4225248"/>
                <a:ext cx="1091833" cy="40084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[R] 378"/>
              <p:cNvCxnSpPr>
                <a:stCxn id="692" idx="6"/>
                <a:endCxn id="698" idx="2"/>
              </p:cNvCxnSpPr>
              <p:nvPr/>
            </p:nvCxnSpPr>
            <p:spPr>
              <a:xfrm>
                <a:off x="3298865" y="4626094"/>
                <a:ext cx="1098689" cy="875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[R] 381"/>
              <p:cNvCxnSpPr/>
              <p:nvPr/>
            </p:nvCxnSpPr>
            <p:spPr>
              <a:xfrm>
                <a:off x="3312727" y="4620940"/>
                <a:ext cx="1078580" cy="4084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[R] 387"/>
              <p:cNvCxnSpPr>
                <a:stCxn id="230" idx="6"/>
                <a:endCxn id="694" idx="2"/>
              </p:cNvCxnSpPr>
              <p:nvPr/>
            </p:nvCxnSpPr>
            <p:spPr>
              <a:xfrm>
                <a:off x="3291049" y="4967396"/>
                <a:ext cx="1106505" cy="7873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[R] 391"/>
              <p:cNvCxnSpPr>
                <a:stCxn id="230" idx="6"/>
                <a:endCxn id="697" idx="2"/>
              </p:cNvCxnSpPr>
              <p:nvPr/>
            </p:nvCxnSpPr>
            <p:spPr>
              <a:xfrm flipV="1">
                <a:off x="3291049" y="4225248"/>
                <a:ext cx="1106505" cy="74214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직선 연결선[R] 394"/>
              <p:cNvCxnSpPr>
                <a:stCxn id="690" idx="6"/>
                <a:endCxn id="697" idx="2"/>
              </p:cNvCxnSpPr>
              <p:nvPr/>
            </p:nvCxnSpPr>
            <p:spPr>
              <a:xfrm>
                <a:off x="3298865" y="3659740"/>
                <a:ext cx="1098689" cy="5655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직선 연결선[R] 397"/>
              <p:cNvCxnSpPr>
                <a:stCxn id="230" idx="6"/>
                <a:endCxn id="698" idx="2"/>
              </p:cNvCxnSpPr>
              <p:nvPr/>
            </p:nvCxnSpPr>
            <p:spPr>
              <a:xfrm flipV="1">
                <a:off x="3291049" y="4713622"/>
                <a:ext cx="1106505" cy="2537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직선 연결선[R] 400"/>
              <p:cNvCxnSpPr>
                <a:stCxn id="690" idx="6"/>
                <a:endCxn id="694" idx="2"/>
              </p:cNvCxnSpPr>
              <p:nvPr/>
            </p:nvCxnSpPr>
            <p:spPr>
              <a:xfrm>
                <a:off x="3298865" y="3659740"/>
                <a:ext cx="1098689" cy="13863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직선 연결선[R] 404"/>
              <p:cNvCxnSpPr>
                <a:stCxn id="690" idx="6"/>
                <a:endCxn id="696" idx="2"/>
              </p:cNvCxnSpPr>
              <p:nvPr/>
            </p:nvCxnSpPr>
            <p:spPr>
              <a:xfrm>
                <a:off x="3298865" y="3659740"/>
                <a:ext cx="1098689" cy="23299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직선 연결선[R] 408"/>
              <p:cNvCxnSpPr>
                <a:stCxn id="690" idx="6"/>
              </p:cNvCxnSpPr>
              <p:nvPr/>
            </p:nvCxnSpPr>
            <p:spPr>
              <a:xfrm>
                <a:off x="3298865" y="3659740"/>
                <a:ext cx="1091758" cy="102270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직선 연결선[R] 411"/>
              <p:cNvCxnSpPr>
                <a:stCxn id="230" idx="6"/>
                <a:endCxn id="696" idx="2"/>
              </p:cNvCxnSpPr>
              <p:nvPr/>
            </p:nvCxnSpPr>
            <p:spPr>
              <a:xfrm flipV="1">
                <a:off x="3291049" y="3892739"/>
                <a:ext cx="1106505" cy="107465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그룹 16"/>
              <p:cNvGrpSpPr/>
              <p:nvPr/>
            </p:nvGrpSpPr>
            <p:grpSpPr>
              <a:xfrm>
                <a:off x="2805160" y="3133215"/>
                <a:ext cx="615103" cy="2343058"/>
                <a:chOff x="2805160" y="3272697"/>
                <a:chExt cx="615103" cy="2343058"/>
              </a:xfrm>
            </p:grpSpPr>
            <p:sp>
              <p:nvSpPr>
                <p:cNvPr id="690" name="타원 689"/>
                <p:cNvSpPr/>
                <p:nvPr/>
              </p:nvSpPr>
              <p:spPr>
                <a:xfrm>
                  <a:off x="2914326" y="3632967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1" name="타원 690"/>
                <p:cNvSpPr/>
                <p:nvPr/>
              </p:nvSpPr>
              <p:spPr>
                <a:xfrm>
                  <a:off x="2914326" y="3975867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2" name="타원 691"/>
                <p:cNvSpPr/>
                <p:nvPr/>
              </p:nvSpPr>
              <p:spPr>
                <a:xfrm>
                  <a:off x="2914326" y="4599321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6" name="텍스트 상자 645"/>
                <p:cNvSpPr txBox="1"/>
                <p:nvPr/>
              </p:nvSpPr>
              <p:spPr>
                <a:xfrm>
                  <a:off x="2957546" y="4119740"/>
                  <a:ext cx="462717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209" name="모서리가 둥근 직사각형 208"/>
                <p:cNvSpPr/>
                <p:nvPr/>
              </p:nvSpPr>
              <p:spPr>
                <a:xfrm>
                  <a:off x="2805160" y="3272697"/>
                  <a:ext cx="611590" cy="2343058"/>
                </a:xfrm>
                <a:prstGeom prst="roundRect">
                  <a:avLst/>
                </a:prstGeom>
                <a:noFill/>
                <a:ln w="22225">
                  <a:solidFill>
                    <a:srgbClr val="C0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9" name="타원 228"/>
                <p:cNvSpPr/>
                <p:nvPr/>
              </p:nvSpPr>
              <p:spPr>
                <a:xfrm>
                  <a:off x="2914326" y="3295378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타원 229"/>
                <p:cNvSpPr/>
                <p:nvPr/>
              </p:nvSpPr>
              <p:spPr>
                <a:xfrm>
                  <a:off x="2906510" y="4940623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1" name="타원 230"/>
                <p:cNvSpPr/>
                <p:nvPr/>
              </p:nvSpPr>
              <p:spPr>
                <a:xfrm>
                  <a:off x="2910987" y="5283246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7493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L2 Regularization</a:t>
            </a:r>
            <a:endParaRPr lang="ko-KR" altLang="en-US" sz="3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6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06010" y="1217989"/>
            <a:ext cx="10942595" cy="5052382"/>
            <a:chOff x="506010" y="1217989"/>
            <a:chExt cx="10942595" cy="5052382"/>
          </a:xfrm>
        </p:grpSpPr>
        <p:sp>
          <p:nvSpPr>
            <p:cNvPr id="286" name="모서리가 둥근 직사각형 285"/>
            <p:cNvSpPr/>
            <p:nvPr/>
          </p:nvSpPr>
          <p:spPr>
            <a:xfrm>
              <a:off x="506010" y="1217989"/>
              <a:ext cx="10942595" cy="1270657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14" name="모서리가 둥근 직사각형 213"/>
            <p:cNvSpPr/>
            <p:nvPr/>
          </p:nvSpPr>
          <p:spPr>
            <a:xfrm>
              <a:off x="506011" y="2631576"/>
              <a:ext cx="5286684" cy="3242999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5" name="그룹 214"/>
            <p:cNvGrpSpPr/>
            <p:nvPr/>
          </p:nvGrpSpPr>
          <p:grpSpPr>
            <a:xfrm>
              <a:off x="1083963" y="2811629"/>
              <a:ext cx="4123119" cy="2787982"/>
              <a:chOff x="475435" y="2327678"/>
              <a:chExt cx="3615301" cy="2787982"/>
            </a:xfrm>
          </p:grpSpPr>
          <p:grpSp>
            <p:nvGrpSpPr>
              <p:cNvPr id="216" name="그룹 215"/>
              <p:cNvGrpSpPr/>
              <p:nvPr/>
            </p:nvGrpSpPr>
            <p:grpSpPr>
              <a:xfrm>
                <a:off x="475435" y="2327678"/>
                <a:ext cx="3615301" cy="2787982"/>
                <a:chOff x="784511" y="2598348"/>
                <a:chExt cx="3615301" cy="2787982"/>
              </a:xfrm>
            </p:grpSpPr>
            <p:grpSp>
              <p:nvGrpSpPr>
                <p:cNvPr id="221" name="그룹 220"/>
                <p:cNvGrpSpPr/>
                <p:nvPr/>
              </p:nvGrpSpPr>
              <p:grpSpPr>
                <a:xfrm>
                  <a:off x="1153389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72" name="그룹 271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274" name="타원 273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5" name="타원 274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6" name="타원 275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7" name="타원 276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73" name="타원 272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2" name="그룹 221"/>
                <p:cNvGrpSpPr/>
                <p:nvPr/>
              </p:nvGrpSpPr>
              <p:grpSpPr>
                <a:xfrm>
                  <a:off x="3698426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66" name="그룹 265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268" name="타원 267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9" name="타원 268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0" name="타원 269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1" name="타원 270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67" name="타원 266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3" name="그룹 222"/>
                <p:cNvGrpSpPr/>
                <p:nvPr/>
              </p:nvGrpSpPr>
              <p:grpSpPr>
                <a:xfrm>
                  <a:off x="2415885" y="3419686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263" name="타원 262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타원 263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" name="타원 264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224" name="직선 연결선[R] 223"/>
                <p:cNvCxnSpPr/>
                <p:nvPr/>
              </p:nvCxnSpPr>
              <p:spPr>
                <a:xfrm>
                  <a:off x="1485898" y="33365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직선 연결선[R] 224"/>
                <p:cNvCxnSpPr/>
                <p:nvPr/>
              </p:nvCxnSpPr>
              <p:spPr>
                <a:xfrm flipV="1">
                  <a:off x="1485898" y="3585941"/>
                  <a:ext cx="929987" cy="9351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직선 연결선[R] 225"/>
                <p:cNvCxnSpPr/>
                <p:nvPr/>
              </p:nvCxnSpPr>
              <p:spPr>
                <a:xfrm flipV="1">
                  <a:off x="1485898" y="3585941"/>
                  <a:ext cx="929987" cy="4260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[R] 226"/>
                <p:cNvCxnSpPr/>
                <p:nvPr/>
              </p:nvCxnSpPr>
              <p:spPr>
                <a:xfrm flipV="1">
                  <a:off x="1485898" y="3585941"/>
                  <a:ext cx="929987" cy="9144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[R] 227"/>
                <p:cNvCxnSpPr/>
                <p:nvPr/>
              </p:nvCxnSpPr>
              <p:spPr>
                <a:xfrm flipV="1">
                  <a:off x="1485898" y="3585941"/>
                  <a:ext cx="929987" cy="12469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직선 연결선[R] 228"/>
                <p:cNvCxnSpPr/>
                <p:nvPr/>
              </p:nvCxnSpPr>
              <p:spPr>
                <a:xfrm>
                  <a:off x="1485898" y="3336558"/>
                  <a:ext cx="929987" cy="5922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직선 연결선[R] 229"/>
                <p:cNvCxnSpPr/>
                <p:nvPr/>
              </p:nvCxnSpPr>
              <p:spPr>
                <a:xfrm>
                  <a:off x="1485898" y="36794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직선 연결선[R] 230"/>
                <p:cNvCxnSpPr/>
                <p:nvPr/>
              </p:nvCxnSpPr>
              <p:spPr>
                <a:xfrm flipV="1">
                  <a:off x="1485898" y="3928841"/>
                  <a:ext cx="929987" cy="831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직선 연결선[R] 231"/>
                <p:cNvCxnSpPr/>
                <p:nvPr/>
              </p:nvCxnSpPr>
              <p:spPr>
                <a:xfrm flipV="1">
                  <a:off x="1485898" y="3928841"/>
                  <a:ext cx="929987" cy="5715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직선 연결선[R] 232"/>
                <p:cNvCxnSpPr/>
                <p:nvPr/>
              </p:nvCxnSpPr>
              <p:spPr>
                <a:xfrm flipV="1">
                  <a:off x="1485898" y="3928841"/>
                  <a:ext cx="929987" cy="9040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직선 연결선[R] 233"/>
                <p:cNvCxnSpPr/>
                <p:nvPr/>
              </p:nvCxnSpPr>
              <p:spPr>
                <a:xfrm>
                  <a:off x="1485898" y="3336558"/>
                  <a:ext cx="929987" cy="12157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직선 연결선[R] 234"/>
                <p:cNvCxnSpPr/>
                <p:nvPr/>
              </p:nvCxnSpPr>
              <p:spPr>
                <a:xfrm>
                  <a:off x="1485898" y="3679458"/>
                  <a:ext cx="929987" cy="8728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직선 연결선[R] 235"/>
                <p:cNvCxnSpPr/>
                <p:nvPr/>
              </p:nvCxnSpPr>
              <p:spPr>
                <a:xfrm>
                  <a:off x="1485898" y="4011967"/>
                  <a:ext cx="929987" cy="5403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직선 연결선[R] 236"/>
                <p:cNvCxnSpPr/>
                <p:nvPr/>
              </p:nvCxnSpPr>
              <p:spPr>
                <a:xfrm>
                  <a:off x="1485898" y="4500341"/>
                  <a:ext cx="929987" cy="519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직선 연결선[R] 237"/>
                <p:cNvCxnSpPr/>
                <p:nvPr/>
              </p:nvCxnSpPr>
              <p:spPr>
                <a:xfrm flipV="1">
                  <a:off x="1485898" y="4552295"/>
                  <a:ext cx="929987" cy="2805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직선 연결선[R] 238"/>
                <p:cNvCxnSpPr/>
                <p:nvPr/>
              </p:nvCxnSpPr>
              <p:spPr>
                <a:xfrm flipV="1">
                  <a:off x="2748394" y="33365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직선 연결선[R] 239"/>
                <p:cNvCxnSpPr/>
                <p:nvPr/>
              </p:nvCxnSpPr>
              <p:spPr>
                <a:xfrm>
                  <a:off x="2748394" y="3585941"/>
                  <a:ext cx="950032" cy="9351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직선 연결선[R] 240"/>
                <p:cNvCxnSpPr/>
                <p:nvPr/>
              </p:nvCxnSpPr>
              <p:spPr>
                <a:xfrm>
                  <a:off x="2748394" y="3585941"/>
                  <a:ext cx="950032" cy="4260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직선 연결선[R] 241"/>
                <p:cNvCxnSpPr/>
                <p:nvPr/>
              </p:nvCxnSpPr>
              <p:spPr>
                <a:xfrm>
                  <a:off x="2748394" y="3585941"/>
                  <a:ext cx="950032" cy="9144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직선 연결선[R] 242"/>
                <p:cNvCxnSpPr/>
                <p:nvPr/>
              </p:nvCxnSpPr>
              <p:spPr>
                <a:xfrm>
                  <a:off x="2748394" y="3585941"/>
                  <a:ext cx="950032" cy="12469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직선 연결선[R] 243"/>
                <p:cNvCxnSpPr/>
                <p:nvPr/>
              </p:nvCxnSpPr>
              <p:spPr>
                <a:xfrm flipV="1">
                  <a:off x="2748394" y="3336558"/>
                  <a:ext cx="950032" cy="5922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직선 연결선[R] 244"/>
                <p:cNvCxnSpPr/>
                <p:nvPr/>
              </p:nvCxnSpPr>
              <p:spPr>
                <a:xfrm flipV="1">
                  <a:off x="2748394" y="36794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직선 연결선[R] 245"/>
                <p:cNvCxnSpPr/>
                <p:nvPr/>
              </p:nvCxnSpPr>
              <p:spPr>
                <a:xfrm>
                  <a:off x="2748394" y="3928841"/>
                  <a:ext cx="950032" cy="831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직선 연결선[R] 246"/>
                <p:cNvCxnSpPr/>
                <p:nvPr/>
              </p:nvCxnSpPr>
              <p:spPr>
                <a:xfrm>
                  <a:off x="2748394" y="3928841"/>
                  <a:ext cx="950032" cy="5715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직선 연결선[R] 247"/>
                <p:cNvCxnSpPr/>
                <p:nvPr/>
              </p:nvCxnSpPr>
              <p:spPr>
                <a:xfrm>
                  <a:off x="2748394" y="3928841"/>
                  <a:ext cx="950032" cy="9040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직선 연결선[R] 248"/>
                <p:cNvCxnSpPr/>
                <p:nvPr/>
              </p:nvCxnSpPr>
              <p:spPr>
                <a:xfrm flipV="1">
                  <a:off x="2748394" y="3336558"/>
                  <a:ext cx="950032" cy="12157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직선 연결선[R] 249"/>
                <p:cNvCxnSpPr/>
                <p:nvPr/>
              </p:nvCxnSpPr>
              <p:spPr>
                <a:xfrm flipV="1">
                  <a:off x="2748394" y="3679458"/>
                  <a:ext cx="950032" cy="8728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직선 연결선[R] 250"/>
                <p:cNvCxnSpPr/>
                <p:nvPr/>
              </p:nvCxnSpPr>
              <p:spPr>
                <a:xfrm flipV="1">
                  <a:off x="2748394" y="4011967"/>
                  <a:ext cx="950032" cy="5403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직선 연결선[R] 251"/>
                <p:cNvCxnSpPr/>
                <p:nvPr/>
              </p:nvCxnSpPr>
              <p:spPr>
                <a:xfrm flipV="1">
                  <a:off x="2748394" y="4500341"/>
                  <a:ext cx="950032" cy="519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직선 연결선[R] 252"/>
                <p:cNvCxnSpPr/>
                <p:nvPr/>
              </p:nvCxnSpPr>
              <p:spPr>
                <a:xfrm>
                  <a:off x="2748394" y="4552295"/>
                  <a:ext cx="950032" cy="2805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텍스트 상자 253"/>
                <p:cNvSpPr txBox="1"/>
                <p:nvPr/>
              </p:nvSpPr>
              <p:spPr>
                <a:xfrm>
                  <a:off x="784511" y="5025703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/>
                    <a:t>Input</a:t>
                  </a:r>
                  <a:endParaRPr lang="ko-KR" altLang="en-US" sz="1600" dirty="0"/>
                </a:p>
              </p:txBody>
            </p:sp>
            <p:sp>
              <p:nvSpPr>
                <p:cNvPr id="255" name="텍스트 상자 254"/>
                <p:cNvSpPr txBox="1"/>
                <p:nvPr/>
              </p:nvSpPr>
              <p:spPr>
                <a:xfrm>
                  <a:off x="3329548" y="5022257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Output</a:t>
                  </a:r>
                  <a:endParaRPr lang="ko-KR" altLang="en-US" sz="1600" dirty="0"/>
                </a:p>
              </p:txBody>
            </p:sp>
            <p:grpSp>
              <p:nvGrpSpPr>
                <p:cNvPr id="257" name="그룹 256"/>
                <p:cNvGrpSpPr/>
                <p:nvPr/>
              </p:nvGrpSpPr>
              <p:grpSpPr>
                <a:xfrm>
                  <a:off x="1438770" y="2598348"/>
                  <a:ext cx="1070264" cy="421512"/>
                  <a:chOff x="1438770" y="2598348"/>
                  <a:chExt cx="1070264" cy="421512"/>
                </a:xfrm>
              </p:grpSpPr>
              <p:sp>
                <p:nvSpPr>
                  <p:cNvPr id="261" name="텍스트 상자 260"/>
                  <p:cNvSpPr txBox="1"/>
                  <p:nvPr/>
                </p:nvSpPr>
                <p:spPr>
                  <a:xfrm>
                    <a:off x="1438770" y="2598348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Encoder</a:t>
                    </a:r>
                    <a:endParaRPr lang="ko-KR" altLang="en-US" dirty="0"/>
                  </a:p>
                </p:txBody>
              </p:sp>
              <p:cxnSp>
                <p:nvCxnSpPr>
                  <p:cNvPr id="262" name="직선 화살표 연결선 261"/>
                  <p:cNvCxnSpPr/>
                  <p:nvPr/>
                </p:nvCxnSpPr>
                <p:spPr>
                  <a:xfrm>
                    <a:off x="1438770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8" name="그룹 257"/>
                <p:cNvGrpSpPr/>
                <p:nvPr/>
              </p:nvGrpSpPr>
              <p:grpSpPr>
                <a:xfrm>
                  <a:off x="2653031" y="2606955"/>
                  <a:ext cx="1070264" cy="421512"/>
                  <a:chOff x="2647837" y="2598348"/>
                  <a:chExt cx="1070264" cy="421512"/>
                </a:xfrm>
              </p:grpSpPr>
              <p:sp>
                <p:nvSpPr>
                  <p:cNvPr id="259" name="텍스트 상자 258"/>
                  <p:cNvSpPr txBox="1"/>
                  <p:nvPr/>
                </p:nvSpPr>
                <p:spPr>
                  <a:xfrm>
                    <a:off x="2647837" y="2598348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Decoder</a:t>
                    </a:r>
                    <a:endParaRPr lang="ko-KR" altLang="en-US" dirty="0"/>
                  </a:p>
                </p:txBody>
              </p:sp>
              <p:cxnSp>
                <p:nvCxnSpPr>
                  <p:cNvPr id="260" name="직선 화살표 연결선 259"/>
                  <p:cNvCxnSpPr/>
                  <p:nvPr/>
                </p:nvCxnSpPr>
                <p:spPr>
                  <a:xfrm>
                    <a:off x="2647837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6" name="텍스트 상자 255"/>
                <p:cNvSpPr txBox="1"/>
                <p:nvPr/>
              </p:nvSpPr>
              <p:spPr>
                <a:xfrm>
                  <a:off x="2043467" y="5047776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Hidden</a:t>
                  </a:r>
                  <a:endParaRPr lang="ko-KR" altLang="en-US" sz="1600" dirty="0"/>
                </a:p>
              </p:txBody>
            </p:sp>
          </p:grpSp>
          <p:grpSp>
            <p:nvGrpSpPr>
              <p:cNvPr id="217" name="그룹 216"/>
              <p:cNvGrpSpPr/>
              <p:nvPr/>
            </p:nvGrpSpPr>
            <p:grpSpPr>
              <a:xfrm>
                <a:off x="864402" y="3635789"/>
                <a:ext cx="2953252" cy="680176"/>
                <a:chOff x="864402" y="3635789"/>
                <a:chExt cx="2953252" cy="680176"/>
              </a:xfrm>
            </p:grpSpPr>
            <p:sp>
              <p:nvSpPr>
                <p:cNvPr id="218" name="텍스트 상자 217"/>
                <p:cNvSpPr txBox="1"/>
                <p:nvPr/>
              </p:nvSpPr>
              <p:spPr>
                <a:xfrm>
                  <a:off x="864402" y="3661769"/>
                  <a:ext cx="400110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219" name="텍스트 상자 218"/>
                <p:cNvSpPr txBox="1"/>
                <p:nvPr/>
              </p:nvSpPr>
              <p:spPr>
                <a:xfrm>
                  <a:off x="2144181" y="3635789"/>
                  <a:ext cx="400110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220" name="텍스트 상자 219"/>
                <p:cNvSpPr txBox="1"/>
                <p:nvPr/>
              </p:nvSpPr>
              <p:spPr>
                <a:xfrm>
                  <a:off x="3417544" y="3664934"/>
                  <a:ext cx="400110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</p:grpSp>
        </p:grpSp>
        <p:sp>
          <p:nvSpPr>
            <p:cNvPr id="278" name="텍스트 상자 277"/>
            <p:cNvSpPr txBox="1"/>
            <p:nvPr/>
          </p:nvSpPr>
          <p:spPr>
            <a:xfrm>
              <a:off x="2079749" y="5899560"/>
              <a:ext cx="2106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Auto-encoder</a:t>
              </a:r>
              <a:endParaRPr lang="ko-KR" altLang="en-US" b="1" dirty="0"/>
            </a:p>
          </p:txBody>
        </p:sp>
        <p:sp>
          <p:nvSpPr>
            <p:cNvPr id="281" name="모서리가 둥근 직사각형 280"/>
            <p:cNvSpPr/>
            <p:nvPr/>
          </p:nvSpPr>
          <p:spPr>
            <a:xfrm>
              <a:off x="3406904" y="3349016"/>
              <a:ext cx="974901" cy="1909952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82" name="모서리가 둥근 직사각형 281"/>
            <p:cNvSpPr/>
            <p:nvPr/>
          </p:nvSpPr>
          <p:spPr>
            <a:xfrm>
              <a:off x="1911030" y="3347067"/>
              <a:ext cx="974901" cy="1909952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88" name="텍스트 상자 287"/>
            <p:cNvSpPr txBox="1"/>
            <p:nvPr/>
          </p:nvSpPr>
          <p:spPr>
            <a:xfrm>
              <a:off x="7715070" y="5901039"/>
              <a:ext cx="2106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L2 regularization</a:t>
              </a:r>
              <a:endParaRPr lang="ko-KR" altLang="en-US" b="1" dirty="0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6087696" y="2617538"/>
              <a:ext cx="5360909" cy="3242999"/>
              <a:chOff x="6087696" y="2617538"/>
              <a:chExt cx="5360909" cy="3242999"/>
            </a:xfrm>
          </p:grpSpPr>
          <p:sp>
            <p:nvSpPr>
              <p:cNvPr id="283" name="모서리가 둥근 직사각형 282"/>
              <p:cNvSpPr/>
              <p:nvPr/>
            </p:nvSpPr>
            <p:spPr>
              <a:xfrm>
                <a:off x="6087696" y="2617538"/>
                <a:ext cx="5360909" cy="3242999"/>
              </a:xfrm>
              <a:prstGeom prst="roundRect">
                <a:avLst>
                  <a:gd name="adj" fmla="val 5647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3" name="그림 21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632390" y="2820236"/>
                <a:ext cx="2310100" cy="2779375"/>
              </a:xfrm>
              <a:prstGeom prst="rect">
                <a:avLst/>
              </a:prstGeom>
            </p:spPr>
          </p:pic>
          <p:sp>
            <p:nvSpPr>
              <p:cNvPr id="289" name="모서리가 둥근 직사각형 288"/>
              <p:cNvSpPr/>
              <p:nvPr/>
            </p:nvSpPr>
            <p:spPr>
              <a:xfrm>
                <a:off x="6087696" y="2630457"/>
                <a:ext cx="5360909" cy="3200976"/>
              </a:xfrm>
              <a:prstGeom prst="roundRect">
                <a:avLst/>
              </a:prstGeom>
              <a:noFill/>
              <a:ln w="22225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3" name="텍스트 상자 292"/>
                <p:cNvSpPr txBox="1"/>
                <p:nvPr/>
              </p:nvSpPr>
              <p:spPr>
                <a:xfrm>
                  <a:off x="6585007" y="1859642"/>
                  <a:ext cx="37205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1" i="0" smtClean="0">
                          <a:latin typeface="Cambria Math" charset="0"/>
                        </a:rPr>
                        <m:t>𝐖</m:t>
                      </m:r>
                      <m:r>
                        <a:rPr lang="en-US" altLang="ko-KR" sz="1400" b="0" i="1" smtClean="0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altLang="ko-KR" sz="1400" dirty="0"/>
                    <a:t> encoder or decoder connection weights</a:t>
                  </a:r>
                  <a:endParaRPr lang="ko-KR" altLang="en-US" sz="1400" dirty="0"/>
                </a:p>
              </p:txBody>
            </p:sp>
          </mc:Choice>
          <mc:Fallback>
            <p:sp>
              <p:nvSpPr>
                <p:cNvPr id="293" name="텍스트 상자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5007" y="1859642"/>
                  <a:ext cx="3720528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그룹 6"/>
            <p:cNvGrpSpPr/>
            <p:nvPr/>
          </p:nvGrpSpPr>
          <p:grpSpPr>
            <a:xfrm>
              <a:off x="1862212" y="1407813"/>
              <a:ext cx="3467219" cy="1078999"/>
              <a:chOff x="1862212" y="1459329"/>
              <a:chExt cx="3467219" cy="1078999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1862212" y="1459329"/>
                <a:ext cx="3467219" cy="574248"/>
                <a:chOff x="2768492" y="1396353"/>
                <a:chExt cx="3467219" cy="57424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4" name="텍스트 상자 283"/>
                    <p:cNvSpPr txBox="1"/>
                    <p:nvPr/>
                  </p:nvSpPr>
                  <p:spPr>
                    <a:xfrm>
                      <a:off x="2768492" y="1469412"/>
                      <a:ext cx="3467219" cy="3871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ko-KR" dirty="0" smtClean="0"/>
                            <m:t>Loss</m:t>
                          </m:r>
                          <m:r>
                            <m:rPr>
                              <m:nor/>
                            </m:rPr>
                            <a:rPr kumimoji="1" lang="en-US" altLang="ko-KR" dirty="0" smtClean="0"/>
                            <m:t>: </m:t>
                          </m:r>
                          <m:r>
                            <a:rPr kumimoji="1" lang="en-US" altLang="ko-KR" i="1" dirty="0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ko-KR" i="1"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>
                                  <a:latin typeface="Cambria Math" charset="0"/>
                                </a:rPr>
                                <m:t>𝐖</m:t>
                              </m:r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kumimoji="1" lang="en-US" altLang="ko-KR" b="1">
                                  <a:latin typeface="Cambria Math" charset="0"/>
                                </a:rPr>
                                <m:t>𝐛</m:t>
                              </m:r>
                            </m:e>
                          </m:d>
                        </m:oMath>
                      </a14:m>
                      <a:r>
                        <a:rPr lang="en-US" altLang="ko-KR" dirty="0"/>
                        <a:t>+  </a:t>
                      </a:r>
                      <a14:m>
                        <m:oMath xmlns:m="http://schemas.openxmlformats.org/officeDocument/2006/math"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kumimoji="1" lang="en-US" altLang="ko-KR" b="1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  <m:r>
                                <a:rPr lang="en-US" altLang="ko-KR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𝐖</m:t>
                              </m:r>
                              <m:r>
                                <a:rPr kumimoji="1" lang="en-US" altLang="ko-KR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kumimoji="1" lang="en-US" altLang="ko-KR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</m:sup>
                          </m:sSubSup>
                        </m:oMath>
                      </a14:m>
                      <a:endParaRPr lang="ko-KR" altLang="en-US" baseline="-25000" dirty="0"/>
                    </a:p>
                  </p:txBody>
                </p:sp>
              </mc:Choice>
              <mc:Fallback xmlns="">
                <p:sp>
                  <p:nvSpPr>
                    <p:cNvPr id="284" name="텍스트 상자 28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68492" y="1469412"/>
                      <a:ext cx="3467219" cy="387157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87302" b="-1190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5" name="모서리가 둥근 직사각형 294"/>
                <p:cNvSpPr/>
                <p:nvPr/>
              </p:nvSpPr>
              <p:spPr>
                <a:xfrm>
                  <a:off x="4838681" y="1396353"/>
                  <a:ext cx="1034695" cy="574248"/>
                </a:xfrm>
                <a:prstGeom prst="roundRect">
                  <a:avLst/>
                </a:prstGeom>
                <a:noFill/>
                <a:ln w="2222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297" name="텍스트 상자 296"/>
              <p:cNvSpPr txBox="1"/>
              <p:nvPr/>
            </p:nvSpPr>
            <p:spPr>
              <a:xfrm>
                <a:off x="3648490" y="2015108"/>
                <a:ext cx="16025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Weight decay</a:t>
                </a:r>
              </a:p>
              <a:p>
                <a:pPr algn="ctr"/>
                <a:r>
                  <a:rPr kumimoji="1" lang="en-US" altLang="ko-KR" sz="1400" dirty="0">
                    <a:solidFill>
                      <a:srgbClr val="C00000"/>
                    </a:solidFill>
                    <a:ea typeface="Cambria Math" charset="0"/>
                  </a:rPr>
                  <a:t>(</a:t>
                </a:r>
                <a:r>
                  <a:rPr lang="en-US" altLang="ko-KR" sz="1400" dirty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L2 regularization)</a:t>
                </a:r>
                <a:endParaRPr kumimoji="1" lang="ko-KR" altLang="en-US" sz="1400" dirty="0">
                  <a:solidFill>
                    <a:srgbClr val="C00000"/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/>
              <p:cNvSpPr/>
              <p:nvPr/>
            </p:nvSpPr>
            <p:spPr>
              <a:xfrm>
                <a:off x="6578377" y="1514763"/>
                <a:ext cx="394537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altLang="ko-KR" sz="1400" dirty="0"/>
                  <a:t>: regularization coefficient (hyper-parameter)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377" y="1514763"/>
                <a:ext cx="3945375" cy="307777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616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Visualization : Auto-encoder Input &amp; Output</a:t>
            </a:r>
            <a:endParaRPr lang="ko-KR" alt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7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60" name="그룹 159"/>
          <p:cNvGrpSpPr/>
          <p:nvPr/>
        </p:nvGrpSpPr>
        <p:grpSpPr>
          <a:xfrm>
            <a:off x="1643449" y="1293021"/>
            <a:ext cx="7556039" cy="4962901"/>
            <a:chOff x="-105376" y="1214917"/>
            <a:chExt cx="7556039" cy="4962901"/>
          </a:xfrm>
        </p:grpSpPr>
        <p:pic>
          <p:nvPicPr>
            <p:cNvPr id="161" name="그림 16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31692" y="4036536"/>
              <a:ext cx="5618971" cy="2141282"/>
            </a:xfrm>
            <a:prstGeom prst="rect">
              <a:avLst/>
            </a:prstGeom>
          </p:spPr>
        </p:pic>
        <p:grpSp>
          <p:nvGrpSpPr>
            <p:cNvPr id="174" name="그룹 173"/>
            <p:cNvGrpSpPr/>
            <p:nvPr/>
          </p:nvGrpSpPr>
          <p:grpSpPr>
            <a:xfrm>
              <a:off x="-105376" y="1214917"/>
              <a:ext cx="7547148" cy="2097222"/>
              <a:chOff x="-195866" y="1350000"/>
              <a:chExt cx="8343562" cy="2318532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45611" y="1350000"/>
                <a:ext cx="6202085" cy="2318532"/>
              </a:xfrm>
              <a:prstGeom prst="rect">
                <a:avLst/>
              </a:prstGeom>
            </p:spPr>
          </p:pic>
          <p:sp>
            <p:nvSpPr>
              <p:cNvPr id="180" name="텍스트 상자 179"/>
              <p:cNvSpPr txBox="1"/>
              <p:nvPr/>
            </p:nvSpPr>
            <p:spPr>
              <a:xfrm>
                <a:off x="-195866" y="1982552"/>
                <a:ext cx="2012454" cy="952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Input </a:t>
                </a:r>
              </a:p>
              <a:p>
                <a:pPr algn="ctr"/>
                <a:r>
                  <a:rPr lang="en-US" altLang="ko-KR" b="1" dirty="0"/>
                  <a:t>fMRI signal</a:t>
                </a:r>
              </a:p>
              <a:p>
                <a:pPr algn="ctr"/>
                <a:r>
                  <a:rPr lang="en-US" altLang="ko-KR" sz="1400" dirty="0"/>
                  <a:t>(S#1)</a:t>
                </a:r>
                <a:endParaRPr lang="ko-KR" altLang="en-US" sz="1400" dirty="0"/>
              </a:p>
            </p:txBody>
          </p:sp>
        </p:grpSp>
        <p:sp>
          <p:nvSpPr>
            <p:cNvPr id="175" name="텍스트 상자 174"/>
            <p:cNvSpPr txBox="1"/>
            <p:nvPr/>
          </p:nvSpPr>
          <p:spPr>
            <a:xfrm>
              <a:off x="-105376" y="4676290"/>
              <a:ext cx="182036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Reconstructed</a:t>
              </a:r>
            </a:p>
            <a:p>
              <a:pPr algn="ctr"/>
              <a:r>
                <a:rPr lang="en-US" altLang="ko-KR" b="1" dirty="0"/>
                <a:t>fMRI signal</a:t>
              </a:r>
            </a:p>
            <a:p>
              <a:pPr algn="ctr"/>
              <a:r>
                <a:rPr lang="en-US" altLang="ko-KR" sz="1400" dirty="0"/>
                <a:t>(S#1)</a:t>
              </a:r>
              <a:endParaRPr lang="ko-KR" altLang="en-US" sz="1400" b="1" dirty="0"/>
            </a:p>
          </p:txBody>
        </p:sp>
        <p:sp>
          <p:nvSpPr>
            <p:cNvPr id="176" name="모서리가 둥근 직사각형 175"/>
            <p:cNvSpPr/>
            <p:nvPr/>
          </p:nvSpPr>
          <p:spPr>
            <a:xfrm>
              <a:off x="1831692" y="3459228"/>
              <a:ext cx="5610079" cy="361074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Auto-Encoder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7" name="갈매기형 수장[C] 176"/>
            <p:cNvSpPr/>
            <p:nvPr/>
          </p:nvSpPr>
          <p:spPr>
            <a:xfrm rot="5400000">
              <a:off x="4506358" y="3181234"/>
              <a:ext cx="260746" cy="33221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8" name="갈매기형 수장[C] 177"/>
            <p:cNvSpPr/>
            <p:nvPr/>
          </p:nvSpPr>
          <p:spPr>
            <a:xfrm rot="5400000">
              <a:off x="4506358" y="3753393"/>
              <a:ext cx="260746" cy="33221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802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6B18D9-AE70-814B-BF56-48B235AC2A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9EA3912-5875-B14C-BF1C-A092FF39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/>
          <a:lstStyle/>
          <a:p>
            <a:r>
              <a:rPr kumimoji="1" lang="en-US" altLang="ko-KR" dirty="0"/>
              <a:t>Google Colaboratory </a:t>
            </a:r>
            <a:r>
              <a:rPr kumimoji="1" lang="ko-KR" altLang="en-US" dirty="0"/>
              <a:t>실습 환경 준비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C7D0BFB-A1BD-AB4F-BEC3-51B75118AD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11273978" cy="262093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ko-KR" dirty="0" err="1"/>
              <a:t>drive.google.com</a:t>
            </a:r>
            <a:r>
              <a:rPr kumimoji="1" lang="ko-KR" altLang="en-US" dirty="0"/>
              <a:t> 로그인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https://goo.gl/RCJQeg</a:t>
            </a:r>
            <a:r>
              <a:rPr kumimoji="1" lang="ko-KR" altLang="en-US" dirty="0"/>
              <a:t> 접속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Tutorial 1-1 </a:t>
            </a:r>
            <a:r>
              <a:rPr kumimoji="1" lang="ko-KR" altLang="en-US" dirty="0"/>
              <a:t>더블 클릭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연결 프로그램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Colaboratory </a:t>
            </a:r>
            <a:r>
              <a:rPr kumimoji="1" lang="ko-KR" altLang="en-US" dirty="0"/>
              <a:t>클릭</a:t>
            </a:r>
            <a:r>
              <a:rPr kumimoji="1"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왼쪽 상단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실습 모드에서 열기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클릭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셀 실행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각 셀의 재생 버튼 또는 단축키 사용</a:t>
            </a:r>
            <a:r>
              <a:rPr kumimoji="1" lang="en-US" altLang="ko-KR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endParaRPr kumimoji="1"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E2F9637-C614-FF45-8CB9-7C6781A33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722" y="4039837"/>
            <a:ext cx="2757080" cy="17830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D35E1A-61E4-3B4A-97C3-8BB97AC4C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800" y="4041704"/>
            <a:ext cx="4570399" cy="17812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5EF2384-02CC-194F-A53B-D62A33CB2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232" y="3982076"/>
            <a:ext cx="2713758" cy="267081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143AD2-31BD-644A-8494-3386BF5CBC73}"/>
              </a:ext>
            </a:extLst>
          </p:cNvPr>
          <p:cNvSpPr/>
          <p:nvPr/>
        </p:nvSpPr>
        <p:spPr>
          <a:xfrm>
            <a:off x="1131570" y="4812030"/>
            <a:ext cx="2023110" cy="30861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673A25-FF75-1949-8AD1-1326322ED91C}"/>
              </a:ext>
            </a:extLst>
          </p:cNvPr>
          <p:cNvSpPr/>
          <p:nvPr/>
        </p:nvSpPr>
        <p:spPr>
          <a:xfrm>
            <a:off x="4137660" y="4960620"/>
            <a:ext cx="1840230" cy="4114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55227C-C550-C945-B8FC-977EE5EA12A4}"/>
              </a:ext>
            </a:extLst>
          </p:cNvPr>
          <p:cNvSpPr/>
          <p:nvPr/>
        </p:nvSpPr>
        <p:spPr>
          <a:xfrm>
            <a:off x="8903970" y="4274820"/>
            <a:ext cx="2080260" cy="12496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슬라이드 번호 개체 틀 4">
            <a:extLst>
              <a:ext uri="{FF2B5EF4-FFF2-40B4-BE49-F238E27FC236}">
                <a16:creationId xmlns:a16="http://schemas.microsoft.com/office/drawing/2014/main" id="{91276A4D-43D8-5048-9930-F87F7B6E83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454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Visualization : Auto-encoder Decoder Weight</a:t>
            </a:r>
            <a:endParaRPr lang="ko-KR" alt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8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817717" y="1235052"/>
            <a:ext cx="8104180" cy="4682040"/>
            <a:chOff x="305327" y="1217561"/>
            <a:chExt cx="7918662" cy="482398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67464" y="1217561"/>
              <a:ext cx="6130458" cy="233603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41398" y="3687944"/>
              <a:ext cx="6182591" cy="2353600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305327" y="2062414"/>
              <a:ext cx="1648163" cy="951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Weight </a:t>
              </a:r>
            </a:p>
            <a:p>
              <a:pPr algn="ctr"/>
              <a:r>
                <a:rPr lang="en-US" altLang="ko-KR" b="1" dirty="0"/>
                <a:t>component 16</a:t>
              </a:r>
              <a:endParaRPr lang="ko-KR" altLang="en-US" b="1" dirty="0"/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305327" y="4541578"/>
              <a:ext cx="1648163" cy="951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Weight </a:t>
              </a:r>
            </a:p>
            <a:p>
              <a:pPr algn="ctr"/>
              <a:r>
                <a:rPr lang="en-US" altLang="ko-KR" b="1" dirty="0"/>
                <a:t>component 20</a:t>
              </a:r>
              <a:endParaRPr lang="ko-KR" altLang="en-US" b="1" dirty="0"/>
            </a:p>
          </p:txBody>
        </p:sp>
      </p:grpSp>
      <p:sp>
        <p:nvSpPr>
          <p:cNvPr id="18" name="텍스트 상자 17"/>
          <p:cNvSpPr txBox="1"/>
          <p:nvPr/>
        </p:nvSpPr>
        <p:spPr>
          <a:xfrm>
            <a:off x="8773672" y="5923672"/>
            <a:ext cx="114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</a:t>
            </a:r>
            <a:r>
              <a:rPr lang="en-US" altLang="ko-KR" sz="1200" dirty="0" err="1"/>
              <a:t>thresholded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83246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Visualization : ICA Spatial Map </a:t>
            </a:r>
            <a:endParaRPr lang="ko-KR" altLang="en-US" sz="3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9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3" name="그룹 4">
            <a:extLst>
              <a:ext uri="{FF2B5EF4-FFF2-40B4-BE49-F238E27FC236}">
                <a16:creationId xmlns:a16="http://schemas.microsoft.com/office/drawing/2014/main" id="{12E85ECC-9B04-254A-A926-3BAE6A676670}"/>
              </a:ext>
            </a:extLst>
          </p:cNvPr>
          <p:cNvGrpSpPr/>
          <p:nvPr/>
        </p:nvGrpSpPr>
        <p:grpSpPr>
          <a:xfrm>
            <a:off x="1817717" y="1251183"/>
            <a:ext cx="8104180" cy="4600356"/>
            <a:chOff x="1299813" y="1658959"/>
            <a:chExt cx="8104180" cy="4600356"/>
          </a:xfrm>
        </p:grpSpPr>
        <p:grpSp>
          <p:nvGrpSpPr>
            <p:cNvPr id="14" name="그룹 2">
              <a:extLst>
                <a:ext uri="{FF2B5EF4-FFF2-40B4-BE49-F238E27FC236}">
                  <a16:creationId xmlns:a16="http://schemas.microsoft.com/office/drawing/2014/main" id="{8777B3A5-4033-7547-AB47-6011CAC7D126}"/>
                </a:ext>
              </a:extLst>
            </p:cNvPr>
            <p:cNvGrpSpPr/>
            <p:nvPr/>
          </p:nvGrpSpPr>
          <p:grpSpPr>
            <a:xfrm>
              <a:off x="3103233" y="1658959"/>
              <a:ext cx="6300760" cy="4600356"/>
              <a:chOff x="3103233" y="1658959"/>
              <a:chExt cx="6300760" cy="4600356"/>
            </a:xfrm>
          </p:grpSpPr>
          <p:pic>
            <p:nvPicPr>
              <p:cNvPr id="17" name="그림 9">
                <a:extLst>
                  <a:ext uri="{FF2B5EF4-FFF2-40B4-BE49-F238E27FC236}">
                    <a16:creationId xmlns:a16="http://schemas.microsoft.com/office/drawing/2014/main" id="{B2D826D5-1A02-A34C-B721-0F2A320EED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03233" y="1658959"/>
                <a:ext cx="6300760" cy="2267300"/>
              </a:xfrm>
              <a:prstGeom prst="rect">
                <a:avLst/>
              </a:prstGeom>
            </p:spPr>
          </p:pic>
          <p:pic>
            <p:nvPicPr>
              <p:cNvPr id="20" name="그림 10">
                <a:extLst>
                  <a:ext uri="{FF2B5EF4-FFF2-40B4-BE49-F238E27FC236}">
                    <a16:creationId xmlns:a16="http://schemas.microsoft.com/office/drawing/2014/main" id="{6B24FD30-E728-0D4C-B4BC-54A19B45FA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03233" y="4056654"/>
                <a:ext cx="6300760" cy="2202661"/>
              </a:xfrm>
              <a:prstGeom prst="rect">
                <a:avLst/>
              </a:prstGeom>
            </p:spPr>
          </p:pic>
        </p:grpSp>
        <p:sp>
          <p:nvSpPr>
            <p:cNvPr id="15" name="텍스트 상자 11">
              <a:extLst>
                <a:ext uri="{FF2B5EF4-FFF2-40B4-BE49-F238E27FC236}">
                  <a16:creationId xmlns:a16="http://schemas.microsoft.com/office/drawing/2014/main" id="{8D6A72F6-ADF9-744B-82BE-19B435873CE4}"/>
                </a:ext>
              </a:extLst>
            </p:cNvPr>
            <p:cNvSpPr txBox="1"/>
            <p:nvPr/>
          </p:nvSpPr>
          <p:spPr>
            <a:xfrm>
              <a:off x="1299813" y="2423252"/>
              <a:ext cx="17592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ICA</a:t>
              </a:r>
            </a:p>
            <a:p>
              <a:pPr algn="ctr"/>
              <a:r>
                <a:rPr lang="en-US" altLang="ko-KR" b="1" dirty="0"/>
                <a:t>component 20</a:t>
              </a:r>
              <a:endParaRPr lang="ko-KR" altLang="en-US" b="1" dirty="0"/>
            </a:p>
          </p:txBody>
        </p:sp>
        <p:sp>
          <p:nvSpPr>
            <p:cNvPr id="16" name="텍스트 상자 18">
              <a:extLst>
                <a:ext uri="{FF2B5EF4-FFF2-40B4-BE49-F238E27FC236}">
                  <a16:creationId xmlns:a16="http://schemas.microsoft.com/office/drawing/2014/main" id="{EF2CE6B4-31B0-A146-ABE3-35FFD6CB45AA}"/>
                </a:ext>
              </a:extLst>
            </p:cNvPr>
            <p:cNvSpPr txBox="1"/>
            <p:nvPr/>
          </p:nvSpPr>
          <p:spPr>
            <a:xfrm>
              <a:off x="1299813" y="4696319"/>
              <a:ext cx="17592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ICA</a:t>
              </a:r>
            </a:p>
            <a:p>
              <a:pPr algn="ctr"/>
              <a:r>
                <a:rPr lang="en-US" altLang="ko-KR" b="1" dirty="0"/>
                <a:t>component 24</a:t>
              </a:r>
              <a:endParaRPr lang="ko-KR" altLang="en-US" b="1" dirty="0"/>
            </a:p>
          </p:txBody>
        </p:sp>
      </p:grpSp>
      <p:sp>
        <p:nvSpPr>
          <p:cNvPr id="21" name="텍스트 상자 17">
            <a:extLst>
              <a:ext uri="{FF2B5EF4-FFF2-40B4-BE49-F238E27FC236}">
                <a16:creationId xmlns:a16="http://schemas.microsoft.com/office/drawing/2014/main" id="{8AB65823-B4C3-EF46-ACE1-BEE882FE9B1F}"/>
              </a:ext>
            </a:extLst>
          </p:cNvPr>
          <p:cNvSpPr txBox="1"/>
          <p:nvPr/>
        </p:nvSpPr>
        <p:spPr>
          <a:xfrm>
            <a:off x="8773672" y="5923672"/>
            <a:ext cx="114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</a:t>
            </a:r>
            <a:r>
              <a:rPr lang="en-US" altLang="ko-KR" sz="1200" dirty="0" err="1"/>
              <a:t>thresholded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6223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요약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58242" y="798228"/>
            <a:ext cx="8965190" cy="5684477"/>
            <a:chOff x="1458242" y="798228"/>
            <a:chExt cx="8965190" cy="5684477"/>
          </a:xfrm>
        </p:grpSpPr>
        <p:sp>
          <p:nvSpPr>
            <p:cNvPr id="182" name="모서리가 둥근 직사각형 181"/>
            <p:cNvSpPr/>
            <p:nvPr/>
          </p:nvSpPr>
          <p:spPr>
            <a:xfrm>
              <a:off x="6030510" y="940157"/>
              <a:ext cx="4378275" cy="2685756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5" name="텍스트 상자 184"/>
            <p:cNvSpPr txBox="1"/>
            <p:nvPr/>
          </p:nvSpPr>
          <p:spPr>
            <a:xfrm>
              <a:off x="7037837" y="801094"/>
              <a:ext cx="2287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Stacked auto-encoder</a:t>
              </a:r>
              <a:endParaRPr lang="ko-KR" altLang="en-US" sz="1400" b="1" dirty="0"/>
            </a:p>
          </p:txBody>
        </p:sp>
        <p:grpSp>
          <p:nvGrpSpPr>
            <p:cNvPr id="193" name="그룹 192"/>
            <p:cNvGrpSpPr/>
            <p:nvPr/>
          </p:nvGrpSpPr>
          <p:grpSpPr>
            <a:xfrm>
              <a:off x="6115149" y="1112394"/>
              <a:ext cx="4017953" cy="2288224"/>
              <a:chOff x="4721938" y="2597189"/>
              <a:chExt cx="4254061" cy="2762987"/>
            </a:xfrm>
          </p:grpSpPr>
          <p:sp>
            <p:nvSpPr>
              <p:cNvPr id="199" name="텍스트 상자 198"/>
              <p:cNvSpPr txBox="1"/>
              <p:nvPr/>
            </p:nvSpPr>
            <p:spPr>
              <a:xfrm>
                <a:off x="4721938" y="5025705"/>
                <a:ext cx="1070264" cy="334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Input</a:t>
                </a:r>
                <a:endParaRPr lang="ko-KR" altLang="en-US" sz="1200" dirty="0"/>
              </a:p>
            </p:txBody>
          </p:sp>
          <p:sp>
            <p:nvSpPr>
              <p:cNvPr id="200" name="텍스트 상자 199"/>
              <p:cNvSpPr txBox="1"/>
              <p:nvPr/>
            </p:nvSpPr>
            <p:spPr>
              <a:xfrm>
                <a:off x="7905735" y="5022257"/>
                <a:ext cx="1070264" cy="334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Output</a:t>
                </a:r>
                <a:endParaRPr lang="ko-KR" altLang="en-US" sz="1200" dirty="0"/>
              </a:p>
            </p:txBody>
          </p:sp>
          <p:grpSp>
            <p:nvGrpSpPr>
              <p:cNvPr id="201" name="그룹 200"/>
              <p:cNvGrpSpPr/>
              <p:nvPr/>
            </p:nvGrpSpPr>
            <p:grpSpPr>
              <a:xfrm>
                <a:off x="5090816" y="3170303"/>
                <a:ext cx="3522333" cy="1828801"/>
                <a:chOff x="5104533" y="3293781"/>
                <a:chExt cx="3522333" cy="1828801"/>
              </a:xfrm>
            </p:grpSpPr>
            <p:grpSp>
              <p:nvGrpSpPr>
                <p:cNvPr id="273" name="그룹 272"/>
                <p:cNvGrpSpPr/>
                <p:nvPr/>
              </p:nvGrpSpPr>
              <p:grpSpPr>
                <a:xfrm>
                  <a:off x="5104533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98" name="그룹 297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300" name="타원 299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01" name="타원 300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02" name="타원 301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03" name="타원 302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299" name="타원 298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4" name="그룹 273"/>
                <p:cNvGrpSpPr/>
                <p:nvPr/>
              </p:nvGrpSpPr>
              <p:grpSpPr>
                <a:xfrm>
                  <a:off x="8294357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92" name="그룹 291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294" name="타원 293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295" name="타원 294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296" name="타원 295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297" name="타원 296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293" name="타원 292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5" name="그룹 274"/>
                <p:cNvGrpSpPr/>
                <p:nvPr/>
              </p:nvGrpSpPr>
              <p:grpSpPr>
                <a:xfrm>
                  <a:off x="6699445" y="3558750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289" name="타원 288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90" name="타원 289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91" name="타원 290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6" name="그룹 275"/>
                <p:cNvGrpSpPr/>
                <p:nvPr/>
              </p:nvGrpSpPr>
              <p:grpSpPr>
                <a:xfrm>
                  <a:off x="7496901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283" name="타원 282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4" name="타원 283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5" name="타원 284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7" name="타원 286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7" name="그룹 276"/>
                <p:cNvGrpSpPr/>
                <p:nvPr/>
              </p:nvGrpSpPr>
              <p:grpSpPr>
                <a:xfrm>
                  <a:off x="5901989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279" name="타원 278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0" name="타원 279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1" name="타원 280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2" name="타원 281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  <p:cxnSp>
            <p:nvCxnSpPr>
              <p:cNvPr id="202" name="직선 연결선[R] 201"/>
              <p:cNvCxnSpPr/>
              <p:nvPr/>
            </p:nvCxnSpPr>
            <p:spPr>
              <a:xfrm>
                <a:off x="5423325" y="33365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[R] 202"/>
              <p:cNvCxnSpPr/>
              <p:nvPr/>
            </p:nvCxnSpPr>
            <p:spPr>
              <a:xfrm>
                <a:off x="5423325" y="3336558"/>
                <a:ext cx="464947" cy="5091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[R] 203"/>
              <p:cNvCxnSpPr/>
              <p:nvPr/>
            </p:nvCxnSpPr>
            <p:spPr>
              <a:xfrm>
                <a:off x="5423325" y="3336558"/>
                <a:ext cx="464947" cy="8416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[R] 204"/>
              <p:cNvCxnSpPr/>
              <p:nvPr/>
            </p:nvCxnSpPr>
            <p:spPr>
              <a:xfrm>
                <a:off x="5423325" y="3336558"/>
                <a:ext cx="464947" cy="13300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[R] 205"/>
              <p:cNvCxnSpPr/>
              <p:nvPr/>
            </p:nvCxnSpPr>
            <p:spPr>
              <a:xfrm flipV="1">
                <a:off x="5423325" y="3502812"/>
                <a:ext cx="464947" cy="17664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연결선[R] 206"/>
              <p:cNvCxnSpPr/>
              <p:nvPr/>
            </p:nvCxnSpPr>
            <p:spPr>
              <a:xfrm>
                <a:off x="5423325" y="36794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[R] 207"/>
              <p:cNvCxnSpPr/>
              <p:nvPr/>
            </p:nvCxnSpPr>
            <p:spPr>
              <a:xfrm>
                <a:off x="5423325" y="3679458"/>
                <a:ext cx="464947" cy="4987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[R] 208"/>
              <p:cNvCxnSpPr/>
              <p:nvPr/>
            </p:nvCxnSpPr>
            <p:spPr>
              <a:xfrm>
                <a:off x="5423325" y="3679458"/>
                <a:ext cx="464947" cy="9871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[R] 209"/>
              <p:cNvCxnSpPr/>
              <p:nvPr/>
            </p:nvCxnSpPr>
            <p:spPr>
              <a:xfrm flipV="1">
                <a:off x="5423325" y="3502812"/>
                <a:ext cx="464947" cy="5091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[R] 210"/>
              <p:cNvCxnSpPr/>
              <p:nvPr/>
            </p:nvCxnSpPr>
            <p:spPr>
              <a:xfrm flipV="1">
                <a:off x="5423325" y="3845712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직선 연결선[R] 211"/>
              <p:cNvCxnSpPr/>
              <p:nvPr/>
            </p:nvCxnSpPr>
            <p:spPr>
              <a:xfrm>
                <a:off x="5423325" y="4011967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[R] 212"/>
              <p:cNvCxnSpPr/>
              <p:nvPr/>
            </p:nvCxnSpPr>
            <p:spPr>
              <a:xfrm flipV="1">
                <a:off x="5423325" y="4178221"/>
                <a:ext cx="464947" cy="32212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[R] 214"/>
              <p:cNvCxnSpPr/>
              <p:nvPr/>
            </p:nvCxnSpPr>
            <p:spPr>
              <a:xfrm>
                <a:off x="5423325" y="4500341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직선 연결선[R] 215"/>
              <p:cNvCxnSpPr/>
              <p:nvPr/>
            </p:nvCxnSpPr>
            <p:spPr>
              <a:xfrm flipV="1">
                <a:off x="5423325" y="4666595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[R] 216"/>
              <p:cNvCxnSpPr/>
              <p:nvPr/>
            </p:nvCxnSpPr>
            <p:spPr>
              <a:xfrm flipV="1">
                <a:off x="5423325" y="3845712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직선 연결선[R] 217"/>
              <p:cNvCxnSpPr/>
              <p:nvPr/>
            </p:nvCxnSpPr>
            <p:spPr>
              <a:xfrm flipV="1">
                <a:off x="5423325" y="3502812"/>
                <a:ext cx="464947" cy="9975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직선 연결선[R] 218"/>
              <p:cNvCxnSpPr/>
              <p:nvPr/>
            </p:nvCxnSpPr>
            <p:spPr>
              <a:xfrm flipV="1">
                <a:off x="5423325" y="3502812"/>
                <a:ext cx="464947" cy="13300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직선 연결선[R] 219"/>
              <p:cNvCxnSpPr/>
              <p:nvPr/>
            </p:nvCxnSpPr>
            <p:spPr>
              <a:xfrm flipV="1">
                <a:off x="5423325" y="3845712"/>
                <a:ext cx="464947" cy="9871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직선 연결선[R] 220"/>
              <p:cNvCxnSpPr/>
              <p:nvPr/>
            </p:nvCxnSpPr>
            <p:spPr>
              <a:xfrm flipV="1">
                <a:off x="5423325" y="4178221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직선 연결선[R] 221"/>
              <p:cNvCxnSpPr/>
              <p:nvPr/>
            </p:nvCxnSpPr>
            <p:spPr>
              <a:xfrm>
                <a:off x="6220781" y="35028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직선 연결선[R] 222"/>
              <p:cNvCxnSpPr/>
              <p:nvPr/>
            </p:nvCxnSpPr>
            <p:spPr>
              <a:xfrm>
                <a:off x="6220781" y="3502812"/>
                <a:ext cx="464947" cy="4416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[R] 223"/>
              <p:cNvCxnSpPr/>
              <p:nvPr/>
            </p:nvCxnSpPr>
            <p:spPr>
              <a:xfrm>
                <a:off x="6220781" y="3502812"/>
                <a:ext cx="464947" cy="10650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[R] 224"/>
              <p:cNvCxnSpPr/>
              <p:nvPr/>
            </p:nvCxnSpPr>
            <p:spPr>
              <a:xfrm flipV="1">
                <a:off x="6220781" y="3601527"/>
                <a:ext cx="464947" cy="24418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[R] 225"/>
              <p:cNvCxnSpPr/>
              <p:nvPr/>
            </p:nvCxnSpPr>
            <p:spPr>
              <a:xfrm>
                <a:off x="6220781" y="38457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[R] 226"/>
              <p:cNvCxnSpPr/>
              <p:nvPr/>
            </p:nvCxnSpPr>
            <p:spPr>
              <a:xfrm>
                <a:off x="6220781" y="3845712"/>
                <a:ext cx="464947" cy="7221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[R] 227"/>
              <p:cNvCxnSpPr/>
              <p:nvPr/>
            </p:nvCxnSpPr>
            <p:spPr>
              <a:xfrm flipV="1">
                <a:off x="6220781" y="3601527"/>
                <a:ext cx="464947" cy="5766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직선 연결선[R] 228"/>
              <p:cNvCxnSpPr/>
              <p:nvPr/>
            </p:nvCxnSpPr>
            <p:spPr>
              <a:xfrm flipV="1">
                <a:off x="6220781" y="3944427"/>
                <a:ext cx="464947" cy="2337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직선 연결선[R] 229"/>
              <p:cNvCxnSpPr/>
              <p:nvPr/>
            </p:nvCxnSpPr>
            <p:spPr>
              <a:xfrm>
                <a:off x="6220781" y="4178221"/>
                <a:ext cx="464947" cy="38966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직선 연결선[R] 230"/>
              <p:cNvCxnSpPr/>
              <p:nvPr/>
            </p:nvCxnSpPr>
            <p:spPr>
              <a:xfrm flipV="1">
                <a:off x="6220781" y="3601527"/>
                <a:ext cx="464947" cy="10650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직선 연결선[R] 231"/>
              <p:cNvCxnSpPr/>
              <p:nvPr/>
            </p:nvCxnSpPr>
            <p:spPr>
              <a:xfrm flipV="1">
                <a:off x="6220781" y="3944427"/>
                <a:ext cx="464947" cy="7221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직선 연결선[R] 232"/>
              <p:cNvCxnSpPr/>
              <p:nvPr/>
            </p:nvCxnSpPr>
            <p:spPr>
              <a:xfrm flipV="1">
                <a:off x="6220781" y="4567881"/>
                <a:ext cx="464947" cy="9871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[R] 233"/>
              <p:cNvCxnSpPr/>
              <p:nvPr/>
            </p:nvCxnSpPr>
            <p:spPr>
              <a:xfrm flipV="1">
                <a:off x="7018237" y="35028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[R] 234"/>
              <p:cNvCxnSpPr/>
              <p:nvPr/>
            </p:nvCxnSpPr>
            <p:spPr>
              <a:xfrm>
                <a:off x="7018237" y="3601527"/>
                <a:ext cx="464947" cy="24418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[R] 235"/>
              <p:cNvCxnSpPr/>
              <p:nvPr/>
            </p:nvCxnSpPr>
            <p:spPr>
              <a:xfrm flipV="1">
                <a:off x="7018237" y="3502812"/>
                <a:ext cx="464947" cy="4416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[R] 236"/>
              <p:cNvCxnSpPr/>
              <p:nvPr/>
            </p:nvCxnSpPr>
            <p:spPr>
              <a:xfrm flipV="1">
                <a:off x="7018237" y="38457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[R] 237"/>
              <p:cNvCxnSpPr/>
              <p:nvPr/>
            </p:nvCxnSpPr>
            <p:spPr>
              <a:xfrm>
                <a:off x="7018237" y="3601527"/>
                <a:ext cx="464947" cy="5766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[R] 238"/>
              <p:cNvCxnSpPr/>
              <p:nvPr/>
            </p:nvCxnSpPr>
            <p:spPr>
              <a:xfrm>
                <a:off x="7018237" y="3601527"/>
                <a:ext cx="464947" cy="10650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[R] 239"/>
              <p:cNvCxnSpPr/>
              <p:nvPr/>
            </p:nvCxnSpPr>
            <p:spPr>
              <a:xfrm>
                <a:off x="7018237" y="3944427"/>
                <a:ext cx="464947" cy="2337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[R] 240"/>
              <p:cNvCxnSpPr/>
              <p:nvPr/>
            </p:nvCxnSpPr>
            <p:spPr>
              <a:xfrm>
                <a:off x="7018237" y="3944427"/>
                <a:ext cx="464947" cy="7221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[R] 241"/>
              <p:cNvCxnSpPr/>
              <p:nvPr/>
            </p:nvCxnSpPr>
            <p:spPr>
              <a:xfrm flipV="1">
                <a:off x="7018237" y="3502812"/>
                <a:ext cx="464947" cy="10650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[R] 242"/>
              <p:cNvCxnSpPr/>
              <p:nvPr/>
            </p:nvCxnSpPr>
            <p:spPr>
              <a:xfrm flipV="1">
                <a:off x="7018237" y="3845712"/>
                <a:ext cx="464947" cy="7221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[R] 243"/>
              <p:cNvCxnSpPr/>
              <p:nvPr/>
            </p:nvCxnSpPr>
            <p:spPr>
              <a:xfrm flipV="1">
                <a:off x="7018237" y="4178221"/>
                <a:ext cx="464947" cy="38966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[R] 244"/>
              <p:cNvCxnSpPr/>
              <p:nvPr/>
            </p:nvCxnSpPr>
            <p:spPr>
              <a:xfrm>
                <a:off x="7018237" y="4567881"/>
                <a:ext cx="464947" cy="987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[R] 245"/>
              <p:cNvCxnSpPr/>
              <p:nvPr/>
            </p:nvCxnSpPr>
            <p:spPr>
              <a:xfrm flipV="1">
                <a:off x="7815693" y="33365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[R] 246"/>
              <p:cNvCxnSpPr/>
              <p:nvPr/>
            </p:nvCxnSpPr>
            <p:spPr>
              <a:xfrm>
                <a:off x="7815693" y="3502812"/>
                <a:ext cx="464947" cy="17664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직선 연결선[R] 247"/>
              <p:cNvCxnSpPr/>
              <p:nvPr/>
            </p:nvCxnSpPr>
            <p:spPr>
              <a:xfrm>
                <a:off x="7815693" y="3502812"/>
                <a:ext cx="464947" cy="5091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연결선[R] 248"/>
              <p:cNvCxnSpPr/>
              <p:nvPr/>
            </p:nvCxnSpPr>
            <p:spPr>
              <a:xfrm>
                <a:off x="7815693" y="3845712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연결선[R] 249"/>
              <p:cNvCxnSpPr/>
              <p:nvPr/>
            </p:nvCxnSpPr>
            <p:spPr>
              <a:xfrm>
                <a:off x="7815693" y="3845712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[R] 250"/>
              <p:cNvCxnSpPr/>
              <p:nvPr/>
            </p:nvCxnSpPr>
            <p:spPr>
              <a:xfrm>
                <a:off x="7815693" y="4178221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연결선[R] 251"/>
              <p:cNvCxnSpPr/>
              <p:nvPr/>
            </p:nvCxnSpPr>
            <p:spPr>
              <a:xfrm>
                <a:off x="7815693" y="3502812"/>
                <a:ext cx="464947" cy="9975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[R] 252"/>
              <p:cNvCxnSpPr/>
              <p:nvPr/>
            </p:nvCxnSpPr>
            <p:spPr>
              <a:xfrm>
                <a:off x="7815693" y="3502812"/>
                <a:ext cx="464947" cy="133003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연결선[R] 253"/>
              <p:cNvCxnSpPr/>
              <p:nvPr/>
            </p:nvCxnSpPr>
            <p:spPr>
              <a:xfrm flipV="1">
                <a:off x="7815693" y="36794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[R] 254"/>
              <p:cNvCxnSpPr/>
              <p:nvPr/>
            </p:nvCxnSpPr>
            <p:spPr>
              <a:xfrm flipV="1">
                <a:off x="7815693" y="3336558"/>
                <a:ext cx="464947" cy="5091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직선 연결선[R] 255"/>
              <p:cNvCxnSpPr/>
              <p:nvPr/>
            </p:nvCxnSpPr>
            <p:spPr>
              <a:xfrm flipV="1">
                <a:off x="7815693" y="3336558"/>
                <a:ext cx="464947" cy="8416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직선 연결선[R] 256"/>
              <p:cNvCxnSpPr/>
              <p:nvPr/>
            </p:nvCxnSpPr>
            <p:spPr>
              <a:xfrm flipV="1">
                <a:off x="7815693" y="4011967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직선 연결선[R] 257"/>
              <p:cNvCxnSpPr/>
              <p:nvPr/>
            </p:nvCxnSpPr>
            <p:spPr>
              <a:xfrm flipV="1">
                <a:off x="7815693" y="3679458"/>
                <a:ext cx="464947" cy="4987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직선 연결선[R] 258"/>
              <p:cNvCxnSpPr/>
              <p:nvPr/>
            </p:nvCxnSpPr>
            <p:spPr>
              <a:xfrm flipV="1">
                <a:off x="7815693" y="3336558"/>
                <a:ext cx="464947" cy="13300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[R] 259"/>
              <p:cNvCxnSpPr/>
              <p:nvPr/>
            </p:nvCxnSpPr>
            <p:spPr>
              <a:xfrm flipV="1">
                <a:off x="7815693" y="3947572"/>
                <a:ext cx="464947" cy="6546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직선 연결선[R] 260"/>
              <p:cNvCxnSpPr/>
              <p:nvPr/>
            </p:nvCxnSpPr>
            <p:spPr>
              <a:xfrm flipV="1">
                <a:off x="7815693" y="4500341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직선 연결선[R] 261"/>
              <p:cNvCxnSpPr/>
              <p:nvPr/>
            </p:nvCxnSpPr>
            <p:spPr>
              <a:xfrm>
                <a:off x="7815693" y="4666595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3" name="그룹 262"/>
              <p:cNvGrpSpPr/>
              <p:nvPr/>
            </p:nvGrpSpPr>
            <p:grpSpPr>
              <a:xfrm>
                <a:off x="5142313" y="2609214"/>
                <a:ext cx="1701465" cy="421512"/>
                <a:chOff x="3884922" y="2598348"/>
                <a:chExt cx="1701465" cy="421512"/>
              </a:xfrm>
            </p:grpSpPr>
            <p:sp>
              <p:nvSpPr>
                <p:cNvPr id="271" name="텍스트 상자 270"/>
                <p:cNvSpPr txBox="1"/>
                <p:nvPr/>
              </p:nvSpPr>
              <p:spPr>
                <a:xfrm>
                  <a:off x="4200523" y="2598348"/>
                  <a:ext cx="1070264" cy="371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Encoder</a:t>
                  </a:r>
                  <a:endParaRPr lang="ko-KR" altLang="en-US" sz="1400" dirty="0"/>
                </a:p>
              </p:txBody>
            </p:sp>
            <p:cxnSp>
              <p:nvCxnSpPr>
                <p:cNvPr id="272" name="직선 화살표 연결선 271"/>
                <p:cNvCxnSpPr/>
                <p:nvPr/>
              </p:nvCxnSpPr>
              <p:spPr>
                <a:xfrm>
                  <a:off x="3884922" y="3019860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그룹 263"/>
              <p:cNvGrpSpPr/>
              <p:nvPr/>
            </p:nvGrpSpPr>
            <p:grpSpPr>
              <a:xfrm>
                <a:off x="6855308" y="2597189"/>
                <a:ext cx="1701465" cy="441669"/>
                <a:chOff x="6855308" y="2597189"/>
                <a:chExt cx="1701465" cy="441669"/>
              </a:xfrm>
            </p:grpSpPr>
            <p:sp>
              <p:nvSpPr>
                <p:cNvPr id="269" name="텍스트 상자 268"/>
                <p:cNvSpPr txBox="1"/>
                <p:nvPr/>
              </p:nvSpPr>
              <p:spPr>
                <a:xfrm>
                  <a:off x="7182142" y="2597189"/>
                  <a:ext cx="1070264" cy="371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Decoder</a:t>
                  </a:r>
                  <a:endParaRPr lang="ko-KR" altLang="en-US" sz="1400" dirty="0"/>
                </a:p>
              </p:txBody>
            </p:sp>
            <p:cxnSp>
              <p:nvCxnSpPr>
                <p:cNvPr id="270" name="직선 화살표 연결선 269"/>
                <p:cNvCxnSpPr/>
                <p:nvPr/>
              </p:nvCxnSpPr>
              <p:spPr>
                <a:xfrm>
                  <a:off x="6855308" y="3038858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5" name="그룹 264"/>
              <p:cNvGrpSpPr/>
              <p:nvPr/>
            </p:nvGrpSpPr>
            <p:grpSpPr>
              <a:xfrm>
                <a:off x="5527952" y="4856252"/>
                <a:ext cx="2682798" cy="336012"/>
                <a:chOff x="5527952" y="4856252"/>
                <a:chExt cx="2682798" cy="336012"/>
              </a:xfrm>
            </p:grpSpPr>
            <p:sp>
              <p:nvSpPr>
                <p:cNvPr id="266" name="텍스트 상자 265"/>
                <p:cNvSpPr txBox="1"/>
                <p:nvPr/>
              </p:nvSpPr>
              <p:spPr>
                <a:xfrm>
                  <a:off x="5527952" y="4857792"/>
                  <a:ext cx="1070264" cy="3344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Hidden1</a:t>
                  </a:r>
                  <a:endParaRPr lang="ko-KR" altLang="en-US" sz="1200" dirty="0"/>
                </a:p>
              </p:txBody>
            </p:sp>
            <p:sp>
              <p:nvSpPr>
                <p:cNvPr id="267" name="텍스트 상자 266"/>
                <p:cNvSpPr txBox="1"/>
                <p:nvPr/>
              </p:nvSpPr>
              <p:spPr>
                <a:xfrm>
                  <a:off x="6340664" y="4857792"/>
                  <a:ext cx="1070264" cy="3344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Hidden2</a:t>
                  </a:r>
                  <a:endParaRPr lang="ko-KR" altLang="en-US" sz="1200" dirty="0"/>
                </a:p>
              </p:txBody>
            </p:sp>
            <p:sp>
              <p:nvSpPr>
                <p:cNvPr id="268" name="텍스트 상자 267"/>
                <p:cNvSpPr txBox="1"/>
                <p:nvPr/>
              </p:nvSpPr>
              <p:spPr>
                <a:xfrm>
                  <a:off x="7140486" y="4856252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Hidden3</a:t>
                  </a:r>
                  <a:endParaRPr lang="ko-KR" altLang="en-US" sz="1200" dirty="0"/>
                </a:p>
              </p:txBody>
            </p:sp>
          </p:grpSp>
        </p:grpSp>
        <p:sp>
          <p:nvSpPr>
            <p:cNvPr id="194" name="텍스트 상자 193"/>
            <p:cNvSpPr txBox="1"/>
            <p:nvPr/>
          </p:nvSpPr>
          <p:spPr>
            <a:xfrm>
              <a:off x="6492348" y="2215393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5" name="텍스트 상자 194"/>
            <p:cNvSpPr txBox="1"/>
            <p:nvPr/>
          </p:nvSpPr>
          <p:spPr>
            <a:xfrm>
              <a:off x="7254651" y="2358126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6" name="텍스트 상자 195"/>
            <p:cNvSpPr txBox="1"/>
            <p:nvPr/>
          </p:nvSpPr>
          <p:spPr>
            <a:xfrm>
              <a:off x="8013656" y="2234298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7" name="텍스트 상자 196"/>
            <p:cNvSpPr txBox="1"/>
            <p:nvPr/>
          </p:nvSpPr>
          <p:spPr>
            <a:xfrm>
              <a:off x="8755925" y="2360669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8" name="텍스트 상자 197"/>
            <p:cNvSpPr txBox="1"/>
            <p:nvPr/>
          </p:nvSpPr>
          <p:spPr>
            <a:xfrm>
              <a:off x="9507859" y="2219979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471926" y="798228"/>
              <a:ext cx="4378275" cy="2839310"/>
              <a:chOff x="1471926" y="720954"/>
              <a:chExt cx="4378275" cy="2839310"/>
            </a:xfrm>
          </p:grpSpPr>
          <p:sp>
            <p:nvSpPr>
              <p:cNvPr id="181" name="모서리가 둥근 직사각형 180"/>
              <p:cNvSpPr/>
              <p:nvPr/>
            </p:nvSpPr>
            <p:spPr>
              <a:xfrm>
                <a:off x="1471926" y="874508"/>
                <a:ext cx="4378275" cy="2685756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304" name="그룹 303"/>
              <p:cNvGrpSpPr/>
              <p:nvPr/>
            </p:nvGrpSpPr>
            <p:grpSpPr>
              <a:xfrm>
                <a:off x="1950569" y="1023623"/>
                <a:ext cx="3414645" cy="2287262"/>
                <a:chOff x="784511" y="2598348"/>
                <a:chExt cx="3615301" cy="2761826"/>
              </a:xfrm>
            </p:grpSpPr>
            <p:grpSp>
              <p:nvGrpSpPr>
                <p:cNvPr id="309" name="그룹 308"/>
                <p:cNvGrpSpPr/>
                <p:nvPr/>
              </p:nvGrpSpPr>
              <p:grpSpPr>
                <a:xfrm>
                  <a:off x="1153389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360" name="그룹 359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362" name="타원 361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63" name="타원 362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64" name="타원 363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65" name="타원 364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361" name="타원 360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310" name="그룹 309"/>
                <p:cNvGrpSpPr/>
                <p:nvPr/>
              </p:nvGrpSpPr>
              <p:grpSpPr>
                <a:xfrm>
                  <a:off x="3698426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354" name="그룹 353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356" name="타원 355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57" name="타원 356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58" name="타원 357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59" name="타원 358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355" name="타원 354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311" name="그룹 310"/>
                <p:cNvGrpSpPr/>
                <p:nvPr/>
              </p:nvGrpSpPr>
              <p:grpSpPr>
                <a:xfrm>
                  <a:off x="2415885" y="3419686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351" name="타원 350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352" name="타원 351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353" name="타원 352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cxnSp>
              <p:nvCxnSpPr>
                <p:cNvPr id="312" name="직선 연결선[R] 311"/>
                <p:cNvCxnSpPr/>
                <p:nvPr/>
              </p:nvCxnSpPr>
              <p:spPr>
                <a:xfrm>
                  <a:off x="1485898" y="33365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직선 연결선[R] 312"/>
                <p:cNvCxnSpPr/>
                <p:nvPr/>
              </p:nvCxnSpPr>
              <p:spPr>
                <a:xfrm flipV="1">
                  <a:off x="1485898" y="3585941"/>
                  <a:ext cx="929987" cy="9351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직선 연결선[R] 313"/>
                <p:cNvCxnSpPr/>
                <p:nvPr/>
              </p:nvCxnSpPr>
              <p:spPr>
                <a:xfrm flipV="1">
                  <a:off x="1485898" y="3585941"/>
                  <a:ext cx="929987" cy="4260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직선 연결선[R] 314"/>
                <p:cNvCxnSpPr/>
                <p:nvPr/>
              </p:nvCxnSpPr>
              <p:spPr>
                <a:xfrm flipV="1">
                  <a:off x="1485898" y="3585941"/>
                  <a:ext cx="929987" cy="9144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직선 연결선[R] 315"/>
                <p:cNvCxnSpPr/>
                <p:nvPr/>
              </p:nvCxnSpPr>
              <p:spPr>
                <a:xfrm flipV="1">
                  <a:off x="1485898" y="3585941"/>
                  <a:ext cx="929987" cy="12469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직선 연결선[R] 316"/>
                <p:cNvCxnSpPr/>
                <p:nvPr/>
              </p:nvCxnSpPr>
              <p:spPr>
                <a:xfrm>
                  <a:off x="1485898" y="3336558"/>
                  <a:ext cx="929987" cy="5922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[R] 317"/>
                <p:cNvCxnSpPr/>
                <p:nvPr/>
              </p:nvCxnSpPr>
              <p:spPr>
                <a:xfrm>
                  <a:off x="1485898" y="36794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직선 연결선[R] 318"/>
                <p:cNvCxnSpPr/>
                <p:nvPr/>
              </p:nvCxnSpPr>
              <p:spPr>
                <a:xfrm flipV="1">
                  <a:off x="1485898" y="3928841"/>
                  <a:ext cx="929987" cy="831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직선 연결선[R] 319"/>
                <p:cNvCxnSpPr/>
                <p:nvPr/>
              </p:nvCxnSpPr>
              <p:spPr>
                <a:xfrm flipV="1">
                  <a:off x="1485898" y="3928841"/>
                  <a:ext cx="929987" cy="5715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직선 연결선[R] 320"/>
                <p:cNvCxnSpPr/>
                <p:nvPr/>
              </p:nvCxnSpPr>
              <p:spPr>
                <a:xfrm flipV="1">
                  <a:off x="1485898" y="3928841"/>
                  <a:ext cx="929987" cy="9040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직선 연결선[R] 321"/>
                <p:cNvCxnSpPr/>
                <p:nvPr/>
              </p:nvCxnSpPr>
              <p:spPr>
                <a:xfrm>
                  <a:off x="1485898" y="3336558"/>
                  <a:ext cx="929987" cy="12157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직선 연결선[R] 322"/>
                <p:cNvCxnSpPr/>
                <p:nvPr/>
              </p:nvCxnSpPr>
              <p:spPr>
                <a:xfrm>
                  <a:off x="1485898" y="3679458"/>
                  <a:ext cx="929987" cy="8728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직선 연결선[R] 323"/>
                <p:cNvCxnSpPr/>
                <p:nvPr/>
              </p:nvCxnSpPr>
              <p:spPr>
                <a:xfrm>
                  <a:off x="1485898" y="4011967"/>
                  <a:ext cx="929987" cy="5403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직선 연결선[R] 324"/>
                <p:cNvCxnSpPr/>
                <p:nvPr/>
              </p:nvCxnSpPr>
              <p:spPr>
                <a:xfrm>
                  <a:off x="1485898" y="4500341"/>
                  <a:ext cx="929987" cy="519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직선 연결선[R] 325"/>
                <p:cNvCxnSpPr/>
                <p:nvPr/>
              </p:nvCxnSpPr>
              <p:spPr>
                <a:xfrm flipV="1">
                  <a:off x="1485898" y="4552295"/>
                  <a:ext cx="929987" cy="2805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직선 연결선[R] 326"/>
                <p:cNvCxnSpPr/>
                <p:nvPr/>
              </p:nvCxnSpPr>
              <p:spPr>
                <a:xfrm flipV="1">
                  <a:off x="2748394" y="33365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직선 연결선[R] 327"/>
                <p:cNvCxnSpPr/>
                <p:nvPr/>
              </p:nvCxnSpPr>
              <p:spPr>
                <a:xfrm>
                  <a:off x="2748394" y="3585941"/>
                  <a:ext cx="950032" cy="9351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직선 연결선[R] 328"/>
                <p:cNvCxnSpPr/>
                <p:nvPr/>
              </p:nvCxnSpPr>
              <p:spPr>
                <a:xfrm>
                  <a:off x="2748394" y="3585941"/>
                  <a:ext cx="950032" cy="4260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직선 연결선[R] 329"/>
                <p:cNvCxnSpPr/>
                <p:nvPr/>
              </p:nvCxnSpPr>
              <p:spPr>
                <a:xfrm>
                  <a:off x="2748394" y="3585941"/>
                  <a:ext cx="950032" cy="9144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직선 연결선[R] 330"/>
                <p:cNvCxnSpPr/>
                <p:nvPr/>
              </p:nvCxnSpPr>
              <p:spPr>
                <a:xfrm>
                  <a:off x="2748394" y="3585941"/>
                  <a:ext cx="950032" cy="12469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직선 연결선[R] 331"/>
                <p:cNvCxnSpPr/>
                <p:nvPr/>
              </p:nvCxnSpPr>
              <p:spPr>
                <a:xfrm flipV="1">
                  <a:off x="2748394" y="3336558"/>
                  <a:ext cx="950032" cy="5922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직선 연결선[R] 332"/>
                <p:cNvCxnSpPr/>
                <p:nvPr/>
              </p:nvCxnSpPr>
              <p:spPr>
                <a:xfrm flipV="1">
                  <a:off x="2748394" y="36794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직선 연결선[R] 333"/>
                <p:cNvCxnSpPr/>
                <p:nvPr/>
              </p:nvCxnSpPr>
              <p:spPr>
                <a:xfrm>
                  <a:off x="2748394" y="3928841"/>
                  <a:ext cx="950032" cy="831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직선 연결선[R] 334"/>
                <p:cNvCxnSpPr/>
                <p:nvPr/>
              </p:nvCxnSpPr>
              <p:spPr>
                <a:xfrm>
                  <a:off x="2748394" y="3928841"/>
                  <a:ext cx="950032" cy="5715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직선 연결선[R] 335"/>
                <p:cNvCxnSpPr/>
                <p:nvPr/>
              </p:nvCxnSpPr>
              <p:spPr>
                <a:xfrm>
                  <a:off x="2748394" y="3928841"/>
                  <a:ext cx="950032" cy="9040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직선 연결선[R] 336"/>
                <p:cNvCxnSpPr/>
                <p:nvPr/>
              </p:nvCxnSpPr>
              <p:spPr>
                <a:xfrm flipV="1">
                  <a:off x="2748394" y="3336558"/>
                  <a:ext cx="950032" cy="12157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직선 연결선[R] 337"/>
                <p:cNvCxnSpPr/>
                <p:nvPr/>
              </p:nvCxnSpPr>
              <p:spPr>
                <a:xfrm flipV="1">
                  <a:off x="2748394" y="3679458"/>
                  <a:ext cx="950032" cy="8728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직선 연결선[R] 338"/>
                <p:cNvCxnSpPr/>
                <p:nvPr/>
              </p:nvCxnSpPr>
              <p:spPr>
                <a:xfrm flipV="1">
                  <a:off x="2748394" y="4011967"/>
                  <a:ext cx="950032" cy="5403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직선 연결선[R] 339"/>
                <p:cNvCxnSpPr/>
                <p:nvPr/>
              </p:nvCxnSpPr>
              <p:spPr>
                <a:xfrm flipV="1">
                  <a:off x="2748394" y="4500341"/>
                  <a:ext cx="950032" cy="519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직선 연결선[R] 340"/>
                <p:cNvCxnSpPr/>
                <p:nvPr/>
              </p:nvCxnSpPr>
              <p:spPr>
                <a:xfrm>
                  <a:off x="2748394" y="4552295"/>
                  <a:ext cx="950032" cy="2805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2" name="텍스트 상자 341"/>
                <p:cNvSpPr txBox="1"/>
                <p:nvPr/>
              </p:nvSpPr>
              <p:spPr>
                <a:xfrm>
                  <a:off x="784511" y="5025703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/>
                    <a:t>Input</a:t>
                  </a:r>
                  <a:endParaRPr lang="ko-KR" altLang="en-US" sz="1200" dirty="0"/>
                </a:p>
              </p:txBody>
            </p:sp>
            <p:sp>
              <p:nvSpPr>
                <p:cNvPr id="343" name="텍스트 상자 342"/>
                <p:cNvSpPr txBox="1"/>
                <p:nvPr/>
              </p:nvSpPr>
              <p:spPr>
                <a:xfrm>
                  <a:off x="3329548" y="5022257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Output</a:t>
                  </a:r>
                  <a:endParaRPr lang="ko-KR" altLang="en-US" sz="1200" dirty="0"/>
                </a:p>
              </p:txBody>
            </p:sp>
            <p:sp>
              <p:nvSpPr>
                <p:cNvPr id="344" name="텍스트 상자 343"/>
                <p:cNvSpPr txBox="1"/>
                <p:nvPr/>
              </p:nvSpPr>
              <p:spPr>
                <a:xfrm>
                  <a:off x="2045900" y="4741701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</a:t>
                  </a:r>
                  <a:endParaRPr lang="ko-KR" altLang="en-US" sz="1200" dirty="0"/>
                </a:p>
              </p:txBody>
            </p:sp>
            <p:grpSp>
              <p:nvGrpSpPr>
                <p:cNvPr id="345" name="그룹 344"/>
                <p:cNvGrpSpPr/>
                <p:nvPr/>
              </p:nvGrpSpPr>
              <p:grpSpPr>
                <a:xfrm>
                  <a:off x="1438770" y="2598348"/>
                  <a:ext cx="1070264" cy="421512"/>
                  <a:chOff x="1438770" y="2598348"/>
                  <a:chExt cx="1070264" cy="421512"/>
                </a:xfrm>
              </p:grpSpPr>
              <p:sp>
                <p:nvSpPr>
                  <p:cNvPr id="349" name="텍스트 상자 348"/>
                  <p:cNvSpPr txBox="1"/>
                  <p:nvPr/>
                </p:nvSpPr>
                <p:spPr>
                  <a:xfrm>
                    <a:off x="1438770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Encoder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350" name="직선 화살표 연결선 349"/>
                  <p:cNvCxnSpPr/>
                  <p:nvPr/>
                </p:nvCxnSpPr>
                <p:spPr>
                  <a:xfrm>
                    <a:off x="1438770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6" name="그룹 345"/>
                <p:cNvGrpSpPr/>
                <p:nvPr/>
              </p:nvGrpSpPr>
              <p:grpSpPr>
                <a:xfrm>
                  <a:off x="2653031" y="2606955"/>
                  <a:ext cx="1070264" cy="421512"/>
                  <a:chOff x="2647837" y="2598348"/>
                  <a:chExt cx="1070264" cy="421512"/>
                </a:xfrm>
              </p:grpSpPr>
              <p:sp>
                <p:nvSpPr>
                  <p:cNvPr id="347" name="텍스트 상자 346"/>
                  <p:cNvSpPr txBox="1"/>
                  <p:nvPr/>
                </p:nvSpPr>
                <p:spPr>
                  <a:xfrm>
                    <a:off x="2647837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Decoder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348" name="직선 화살표 연결선 347"/>
                  <p:cNvCxnSpPr/>
                  <p:nvPr/>
                </p:nvCxnSpPr>
                <p:spPr>
                  <a:xfrm>
                    <a:off x="2647837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5" name="그룹 304"/>
              <p:cNvGrpSpPr/>
              <p:nvPr/>
            </p:nvGrpSpPr>
            <p:grpSpPr>
              <a:xfrm>
                <a:off x="2329927" y="2106962"/>
                <a:ext cx="2765381" cy="563301"/>
                <a:chOff x="877085" y="3635789"/>
                <a:chExt cx="2927884" cy="680176"/>
              </a:xfrm>
            </p:grpSpPr>
            <p:sp>
              <p:nvSpPr>
                <p:cNvPr id="306" name="텍스트 상자 305"/>
                <p:cNvSpPr txBox="1"/>
                <p:nvPr/>
              </p:nvSpPr>
              <p:spPr>
                <a:xfrm>
                  <a:off x="877085" y="366176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307" name="텍스트 상자 306"/>
                <p:cNvSpPr txBox="1"/>
                <p:nvPr/>
              </p:nvSpPr>
              <p:spPr>
                <a:xfrm>
                  <a:off x="2156864" y="363578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308" name="텍스트 상자 307"/>
                <p:cNvSpPr txBox="1"/>
                <p:nvPr/>
              </p:nvSpPr>
              <p:spPr>
                <a:xfrm>
                  <a:off x="3430227" y="3664934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</p:grpSp>
          <p:sp>
            <p:nvSpPr>
              <p:cNvPr id="184" name="텍스트 상자 183"/>
              <p:cNvSpPr txBox="1"/>
              <p:nvPr/>
            </p:nvSpPr>
            <p:spPr>
              <a:xfrm>
                <a:off x="2772951" y="720954"/>
                <a:ext cx="17442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Auto-encoder</a:t>
                </a:r>
                <a:endParaRPr lang="ko-KR" altLang="en-US" sz="1400" b="1" dirty="0"/>
              </a:p>
            </p:txBody>
          </p:sp>
        </p:grpSp>
        <p:grpSp>
          <p:nvGrpSpPr>
            <p:cNvPr id="490" name="그룹 489"/>
            <p:cNvGrpSpPr/>
            <p:nvPr/>
          </p:nvGrpSpPr>
          <p:grpSpPr>
            <a:xfrm>
              <a:off x="1458242" y="3643395"/>
              <a:ext cx="4378275" cy="2839310"/>
              <a:chOff x="1471926" y="720954"/>
              <a:chExt cx="4378275" cy="2839310"/>
            </a:xfrm>
          </p:grpSpPr>
          <p:sp>
            <p:nvSpPr>
              <p:cNvPr id="491" name="모서리가 둥근 직사각형 490"/>
              <p:cNvSpPr/>
              <p:nvPr/>
            </p:nvSpPr>
            <p:spPr>
              <a:xfrm>
                <a:off x="1471926" y="874508"/>
                <a:ext cx="4378275" cy="2685756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492" name="그룹 491"/>
              <p:cNvGrpSpPr/>
              <p:nvPr/>
            </p:nvGrpSpPr>
            <p:grpSpPr>
              <a:xfrm>
                <a:off x="1950569" y="1023623"/>
                <a:ext cx="3414645" cy="2287262"/>
                <a:chOff x="784511" y="2598348"/>
                <a:chExt cx="3615301" cy="2761826"/>
              </a:xfrm>
            </p:grpSpPr>
            <p:grpSp>
              <p:nvGrpSpPr>
                <p:cNvPr id="500" name="그룹 499"/>
                <p:cNvGrpSpPr/>
                <p:nvPr/>
              </p:nvGrpSpPr>
              <p:grpSpPr>
                <a:xfrm>
                  <a:off x="1153389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551" name="그룹 550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553" name="타원 552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4" name="타원 553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5" name="타원 554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6" name="타원 555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552" name="타원 551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501" name="그룹 500"/>
                <p:cNvGrpSpPr/>
                <p:nvPr/>
              </p:nvGrpSpPr>
              <p:grpSpPr>
                <a:xfrm>
                  <a:off x="3698426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545" name="그룹 544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547" name="타원 546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48" name="타원 547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49" name="타원 548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0" name="타원 549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546" name="타원 545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502" name="그룹 501"/>
                <p:cNvGrpSpPr/>
                <p:nvPr/>
              </p:nvGrpSpPr>
              <p:grpSpPr>
                <a:xfrm>
                  <a:off x="2415885" y="3419686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542" name="타원 541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543" name="타원 542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544" name="타원 543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cxnSp>
              <p:nvCxnSpPr>
                <p:cNvPr id="503" name="직선 연결선[R] 502"/>
                <p:cNvCxnSpPr/>
                <p:nvPr/>
              </p:nvCxnSpPr>
              <p:spPr>
                <a:xfrm>
                  <a:off x="1485898" y="33365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직선 연결선[R] 503"/>
                <p:cNvCxnSpPr/>
                <p:nvPr/>
              </p:nvCxnSpPr>
              <p:spPr>
                <a:xfrm flipV="1">
                  <a:off x="1485898" y="3585941"/>
                  <a:ext cx="929987" cy="9351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직선 연결선[R] 504"/>
                <p:cNvCxnSpPr/>
                <p:nvPr/>
              </p:nvCxnSpPr>
              <p:spPr>
                <a:xfrm flipV="1">
                  <a:off x="1485898" y="3585941"/>
                  <a:ext cx="929987" cy="4260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직선 연결선[R] 505"/>
                <p:cNvCxnSpPr/>
                <p:nvPr/>
              </p:nvCxnSpPr>
              <p:spPr>
                <a:xfrm flipV="1">
                  <a:off x="1485898" y="3585941"/>
                  <a:ext cx="929987" cy="9144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직선 연결선[R] 506"/>
                <p:cNvCxnSpPr/>
                <p:nvPr/>
              </p:nvCxnSpPr>
              <p:spPr>
                <a:xfrm flipV="1">
                  <a:off x="1485898" y="3585941"/>
                  <a:ext cx="929987" cy="12469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직선 연결선[R] 507"/>
                <p:cNvCxnSpPr/>
                <p:nvPr/>
              </p:nvCxnSpPr>
              <p:spPr>
                <a:xfrm>
                  <a:off x="1485898" y="3336558"/>
                  <a:ext cx="929987" cy="5922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직선 연결선[R] 508"/>
                <p:cNvCxnSpPr/>
                <p:nvPr/>
              </p:nvCxnSpPr>
              <p:spPr>
                <a:xfrm>
                  <a:off x="1485898" y="36794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직선 연결선[R] 509"/>
                <p:cNvCxnSpPr/>
                <p:nvPr/>
              </p:nvCxnSpPr>
              <p:spPr>
                <a:xfrm flipV="1">
                  <a:off x="1485898" y="3928841"/>
                  <a:ext cx="929987" cy="831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직선 연결선[R] 510"/>
                <p:cNvCxnSpPr/>
                <p:nvPr/>
              </p:nvCxnSpPr>
              <p:spPr>
                <a:xfrm flipV="1">
                  <a:off x="1485898" y="3928841"/>
                  <a:ext cx="929987" cy="5715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직선 연결선[R] 511"/>
                <p:cNvCxnSpPr/>
                <p:nvPr/>
              </p:nvCxnSpPr>
              <p:spPr>
                <a:xfrm flipV="1">
                  <a:off x="1485898" y="3928841"/>
                  <a:ext cx="929987" cy="9040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직선 연결선[R] 512"/>
                <p:cNvCxnSpPr/>
                <p:nvPr/>
              </p:nvCxnSpPr>
              <p:spPr>
                <a:xfrm>
                  <a:off x="1485898" y="3336558"/>
                  <a:ext cx="929987" cy="12157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직선 연결선[R] 513"/>
                <p:cNvCxnSpPr/>
                <p:nvPr/>
              </p:nvCxnSpPr>
              <p:spPr>
                <a:xfrm>
                  <a:off x="1485898" y="3679458"/>
                  <a:ext cx="929987" cy="8728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직선 연결선[R] 514"/>
                <p:cNvCxnSpPr/>
                <p:nvPr/>
              </p:nvCxnSpPr>
              <p:spPr>
                <a:xfrm>
                  <a:off x="1485898" y="4011967"/>
                  <a:ext cx="929987" cy="5403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직선 연결선[R] 515"/>
                <p:cNvCxnSpPr/>
                <p:nvPr/>
              </p:nvCxnSpPr>
              <p:spPr>
                <a:xfrm>
                  <a:off x="1485898" y="4500341"/>
                  <a:ext cx="929987" cy="519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직선 연결선[R] 516"/>
                <p:cNvCxnSpPr/>
                <p:nvPr/>
              </p:nvCxnSpPr>
              <p:spPr>
                <a:xfrm flipV="1">
                  <a:off x="1485898" y="4552295"/>
                  <a:ext cx="929987" cy="2805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직선 연결선[R] 517"/>
                <p:cNvCxnSpPr/>
                <p:nvPr/>
              </p:nvCxnSpPr>
              <p:spPr>
                <a:xfrm flipV="1">
                  <a:off x="2748394" y="33365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직선 연결선[R] 518"/>
                <p:cNvCxnSpPr/>
                <p:nvPr/>
              </p:nvCxnSpPr>
              <p:spPr>
                <a:xfrm>
                  <a:off x="2748394" y="3585941"/>
                  <a:ext cx="950032" cy="9351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직선 연결선[R] 519"/>
                <p:cNvCxnSpPr/>
                <p:nvPr/>
              </p:nvCxnSpPr>
              <p:spPr>
                <a:xfrm>
                  <a:off x="2748394" y="3585941"/>
                  <a:ext cx="950032" cy="4260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직선 연결선[R] 520"/>
                <p:cNvCxnSpPr/>
                <p:nvPr/>
              </p:nvCxnSpPr>
              <p:spPr>
                <a:xfrm>
                  <a:off x="2748394" y="3585941"/>
                  <a:ext cx="950032" cy="9144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직선 연결선[R] 521"/>
                <p:cNvCxnSpPr/>
                <p:nvPr/>
              </p:nvCxnSpPr>
              <p:spPr>
                <a:xfrm>
                  <a:off x="2748394" y="3585941"/>
                  <a:ext cx="950032" cy="12469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직선 연결선[R] 522"/>
                <p:cNvCxnSpPr/>
                <p:nvPr/>
              </p:nvCxnSpPr>
              <p:spPr>
                <a:xfrm flipV="1">
                  <a:off x="2748394" y="3336558"/>
                  <a:ext cx="950032" cy="5922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직선 연결선[R] 523"/>
                <p:cNvCxnSpPr/>
                <p:nvPr/>
              </p:nvCxnSpPr>
              <p:spPr>
                <a:xfrm flipV="1">
                  <a:off x="2748394" y="36794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직선 연결선[R] 524"/>
                <p:cNvCxnSpPr/>
                <p:nvPr/>
              </p:nvCxnSpPr>
              <p:spPr>
                <a:xfrm>
                  <a:off x="2748394" y="3928841"/>
                  <a:ext cx="950032" cy="831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직선 연결선[R] 525"/>
                <p:cNvCxnSpPr/>
                <p:nvPr/>
              </p:nvCxnSpPr>
              <p:spPr>
                <a:xfrm>
                  <a:off x="2748394" y="3928841"/>
                  <a:ext cx="950032" cy="5715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직선 연결선[R] 526"/>
                <p:cNvCxnSpPr/>
                <p:nvPr/>
              </p:nvCxnSpPr>
              <p:spPr>
                <a:xfrm>
                  <a:off x="2748394" y="3928841"/>
                  <a:ext cx="950032" cy="9040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직선 연결선[R] 527"/>
                <p:cNvCxnSpPr/>
                <p:nvPr/>
              </p:nvCxnSpPr>
              <p:spPr>
                <a:xfrm flipV="1">
                  <a:off x="2748394" y="3336558"/>
                  <a:ext cx="950032" cy="12157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직선 연결선[R] 528"/>
                <p:cNvCxnSpPr/>
                <p:nvPr/>
              </p:nvCxnSpPr>
              <p:spPr>
                <a:xfrm flipV="1">
                  <a:off x="2748394" y="3679458"/>
                  <a:ext cx="950032" cy="8728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직선 연결선[R] 529"/>
                <p:cNvCxnSpPr/>
                <p:nvPr/>
              </p:nvCxnSpPr>
              <p:spPr>
                <a:xfrm flipV="1">
                  <a:off x="2748394" y="4011967"/>
                  <a:ext cx="950032" cy="5403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직선 연결선[R] 530"/>
                <p:cNvCxnSpPr/>
                <p:nvPr/>
              </p:nvCxnSpPr>
              <p:spPr>
                <a:xfrm flipV="1">
                  <a:off x="2748394" y="4500341"/>
                  <a:ext cx="950032" cy="519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직선 연결선[R] 531"/>
                <p:cNvCxnSpPr/>
                <p:nvPr/>
              </p:nvCxnSpPr>
              <p:spPr>
                <a:xfrm>
                  <a:off x="2748394" y="4552295"/>
                  <a:ext cx="950032" cy="2805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3" name="텍스트 상자 532"/>
                <p:cNvSpPr txBox="1"/>
                <p:nvPr/>
              </p:nvSpPr>
              <p:spPr>
                <a:xfrm>
                  <a:off x="784511" y="5025703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/>
                    <a:t>Input</a:t>
                  </a:r>
                  <a:endParaRPr lang="ko-KR" altLang="en-US" sz="1200" dirty="0"/>
                </a:p>
              </p:txBody>
            </p:sp>
            <p:sp>
              <p:nvSpPr>
                <p:cNvPr id="534" name="텍스트 상자 533"/>
                <p:cNvSpPr txBox="1"/>
                <p:nvPr/>
              </p:nvSpPr>
              <p:spPr>
                <a:xfrm>
                  <a:off x="3329548" y="5022257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Output</a:t>
                  </a:r>
                  <a:endParaRPr lang="ko-KR" altLang="en-US" sz="1200" dirty="0"/>
                </a:p>
              </p:txBody>
            </p:sp>
            <p:sp>
              <p:nvSpPr>
                <p:cNvPr id="535" name="텍스트 상자 534"/>
                <p:cNvSpPr txBox="1"/>
                <p:nvPr/>
              </p:nvSpPr>
              <p:spPr>
                <a:xfrm>
                  <a:off x="2045900" y="4741701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</a:t>
                  </a:r>
                  <a:endParaRPr lang="ko-KR" altLang="en-US" sz="1200" dirty="0"/>
                </a:p>
              </p:txBody>
            </p:sp>
            <p:grpSp>
              <p:nvGrpSpPr>
                <p:cNvPr id="536" name="그룹 535"/>
                <p:cNvGrpSpPr/>
                <p:nvPr/>
              </p:nvGrpSpPr>
              <p:grpSpPr>
                <a:xfrm>
                  <a:off x="1438770" y="2598348"/>
                  <a:ext cx="1070264" cy="421512"/>
                  <a:chOff x="1438770" y="2598348"/>
                  <a:chExt cx="1070264" cy="421512"/>
                </a:xfrm>
              </p:grpSpPr>
              <p:sp>
                <p:nvSpPr>
                  <p:cNvPr id="540" name="텍스트 상자 539"/>
                  <p:cNvSpPr txBox="1"/>
                  <p:nvPr/>
                </p:nvSpPr>
                <p:spPr>
                  <a:xfrm>
                    <a:off x="1438770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Encoder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541" name="직선 화살표 연결선 540"/>
                  <p:cNvCxnSpPr/>
                  <p:nvPr/>
                </p:nvCxnSpPr>
                <p:spPr>
                  <a:xfrm>
                    <a:off x="1438770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7" name="그룹 536"/>
                <p:cNvGrpSpPr/>
                <p:nvPr/>
              </p:nvGrpSpPr>
              <p:grpSpPr>
                <a:xfrm>
                  <a:off x="2653031" y="2606955"/>
                  <a:ext cx="1070264" cy="421512"/>
                  <a:chOff x="2647837" y="2598348"/>
                  <a:chExt cx="1070264" cy="421512"/>
                </a:xfrm>
              </p:grpSpPr>
              <p:sp>
                <p:nvSpPr>
                  <p:cNvPr id="538" name="텍스트 상자 537"/>
                  <p:cNvSpPr txBox="1"/>
                  <p:nvPr/>
                </p:nvSpPr>
                <p:spPr>
                  <a:xfrm>
                    <a:off x="2647837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Decoder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539" name="직선 화살표 연결선 538"/>
                  <p:cNvCxnSpPr/>
                  <p:nvPr/>
                </p:nvCxnSpPr>
                <p:spPr>
                  <a:xfrm>
                    <a:off x="2647837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93" name="그룹 492"/>
              <p:cNvGrpSpPr/>
              <p:nvPr/>
            </p:nvGrpSpPr>
            <p:grpSpPr>
              <a:xfrm>
                <a:off x="2329927" y="2106962"/>
                <a:ext cx="2765381" cy="563301"/>
                <a:chOff x="877085" y="3635789"/>
                <a:chExt cx="2927884" cy="680176"/>
              </a:xfrm>
            </p:grpSpPr>
            <p:sp>
              <p:nvSpPr>
                <p:cNvPr id="497" name="텍스트 상자 496"/>
                <p:cNvSpPr txBox="1"/>
                <p:nvPr/>
              </p:nvSpPr>
              <p:spPr>
                <a:xfrm>
                  <a:off x="877085" y="366176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498" name="텍스트 상자 497"/>
                <p:cNvSpPr txBox="1"/>
                <p:nvPr/>
              </p:nvSpPr>
              <p:spPr>
                <a:xfrm>
                  <a:off x="2156864" y="363578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499" name="텍스트 상자 498"/>
                <p:cNvSpPr txBox="1"/>
                <p:nvPr/>
              </p:nvSpPr>
              <p:spPr>
                <a:xfrm>
                  <a:off x="3430227" y="3664934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</p:grpSp>
          <p:sp>
            <p:nvSpPr>
              <p:cNvPr id="494" name="텍스트 상자 493"/>
              <p:cNvSpPr txBox="1"/>
              <p:nvPr/>
            </p:nvSpPr>
            <p:spPr>
              <a:xfrm>
                <a:off x="2772951" y="720954"/>
                <a:ext cx="17442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L2 regularization</a:t>
                </a:r>
                <a:endParaRPr lang="ko-KR" altLang="en-US" sz="1400" b="1" dirty="0"/>
              </a:p>
            </p:txBody>
          </p:sp>
        </p:grpSp>
        <p:sp>
          <p:nvSpPr>
            <p:cNvPr id="558" name="모서리가 둥근 직사각형 557"/>
            <p:cNvSpPr/>
            <p:nvPr/>
          </p:nvSpPr>
          <p:spPr>
            <a:xfrm>
              <a:off x="3782042" y="4536343"/>
              <a:ext cx="901485" cy="1286211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559" name="모서리가 둥근 직사각형 558"/>
            <p:cNvSpPr/>
            <p:nvPr/>
          </p:nvSpPr>
          <p:spPr>
            <a:xfrm>
              <a:off x="2598861" y="4529215"/>
              <a:ext cx="889767" cy="1281872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grpSp>
          <p:nvGrpSpPr>
            <p:cNvPr id="370" name="그룹 369"/>
            <p:cNvGrpSpPr/>
            <p:nvPr/>
          </p:nvGrpSpPr>
          <p:grpSpPr>
            <a:xfrm>
              <a:off x="6027343" y="3811556"/>
              <a:ext cx="4396089" cy="2659346"/>
              <a:chOff x="506011" y="2631576"/>
              <a:chExt cx="5360909" cy="3242999"/>
            </a:xfrm>
          </p:grpSpPr>
          <p:sp>
            <p:nvSpPr>
              <p:cNvPr id="371" name="모서리가 둥근 직사각형 370"/>
              <p:cNvSpPr/>
              <p:nvPr/>
            </p:nvSpPr>
            <p:spPr>
              <a:xfrm>
                <a:off x="506011" y="2631576"/>
                <a:ext cx="5360909" cy="3242999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72" name="텍스트 상자 371"/>
              <p:cNvSpPr txBox="1"/>
              <p:nvPr/>
            </p:nvSpPr>
            <p:spPr>
              <a:xfrm>
                <a:off x="1092077" y="5238984"/>
                <a:ext cx="12377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/>
                  <a:t>Input</a:t>
                </a:r>
                <a:endParaRPr lang="ko-KR" altLang="en-US" sz="1200" dirty="0"/>
              </a:p>
            </p:txBody>
          </p:sp>
          <p:grpSp>
            <p:nvGrpSpPr>
              <p:cNvPr id="373" name="그룹 372"/>
              <p:cNvGrpSpPr/>
              <p:nvPr/>
            </p:nvGrpSpPr>
            <p:grpSpPr>
              <a:xfrm>
                <a:off x="1454280" y="2811629"/>
                <a:ext cx="3754410" cy="3003190"/>
                <a:chOff x="1454280" y="2811629"/>
                <a:chExt cx="3754410" cy="3003190"/>
              </a:xfrm>
            </p:grpSpPr>
            <p:grpSp>
              <p:nvGrpSpPr>
                <p:cNvPr id="495" name="그룹 494"/>
                <p:cNvGrpSpPr/>
                <p:nvPr/>
              </p:nvGrpSpPr>
              <p:grpSpPr>
                <a:xfrm>
                  <a:off x="1454280" y="3383584"/>
                  <a:ext cx="384539" cy="1496292"/>
                  <a:chOff x="2047009" y="2296391"/>
                  <a:chExt cx="332509" cy="1496292"/>
                </a:xfrm>
              </p:grpSpPr>
              <p:sp>
                <p:nvSpPr>
                  <p:cNvPr id="647" name="타원 646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8" name="타원 647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9" name="타원 648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50" name="타원 649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sp>
              <p:nvSpPr>
                <p:cNvPr id="496" name="타원 495"/>
                <p:cNvSpPr/>
                <p:nvPr/>
              </p:nvSpPr>
              <p:spPr>
                <a:xfrm>
                  <a:off x="1454280" y="4879876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grpSp>
              <p:nvGrpSpPr>
                <p:cNvPr id="557" name="그룹 556"/>
                <p:cNvGrpSpPr/>
                <p:nvPr/>
              </p:nvGrpSpPr>
              <p:grpSpPr>
                <a:xfrm>
                  <a:off x="4397554" y="3383584"/>
                  <a:ext cx="384539" cy="1496292"/>
                  <a:chOff x="2047009" y="2296391"/>
                  <a:chExt cx="332509" cy="1496292"/>
                </a:xfrm>
              </p:grpSpPr>
              <p:sp>
                <p:nvSpPr>
                  <p:cNvPr id="643" name="타원 642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4" name="타원 643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5" name="타원 644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6" name="타원 645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sp>
              <p:nvSpPr>
                <p:cNvPr id="561" name="타원 560"/>
                <p:cNvSpPr/>
                <p:nvPr/>
              </p:nvSpPr>
              <p:spPr>
                <a:xfrm>
                  <a:off x="4397554" y="4879876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cxnSp>
              <p:nvCxnSpPr>
                <p:cNvPr id="562" name="직선 연결선[R] 561"/>
                <p:cNvCxnSpPr/>
                <p:nvPr/>
              </p:nvCxnSpPr>
              <p:spPr>
                <a:xfrm flipV="1">
                  <a:off x="1838819" y="3322151"/>
                  <a:ext cx="1075507" cy="22768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직선 연결선[R] 562"/>
                <p:cNvCxnSpPr/>
                <p:nvPr/>
              </p:nvCxnSpPr>
              <p:spPr>
                <a:xfrm flipV="1">
                  <a:off x="1838819" y="3322151"/>
                  <a:ext cx="1075507" cy="57058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직선 연결선[R] 563"/>
                <p:cNvCxnSpPr/>
                <p:nvPr/>
              </p:nvCxnSpPr>
              <p:spPr>
                <a:xfrm flipV="1">
                  <a:off x="1838819" y="3322151"/>
                  <a:ext cx="1075507" cy="90309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직선 연결선[R] 564"/>
                <p:cNvCxnSpPr/>
                <p:nvPr/>
              </p:nvCxnSpPr>
              <p:spPr>
                <a:xfrm flipV="1">
                  <a:off x="1838819" y="4002640"/>
                  <a:ext cx="1075507" cy="710982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직선 연결선[R] 565"/>
                <p:cNvCxnSpPr/>
                <p:nvPr/>
              </p:nvCxnSpPr>
              <p:spPr>
                <a:xfrm flipV="1">
                  <a:off x="1838819" y="3659740"/>
                  <a:ext cx="1075507" cy="1386392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직선 연결선[R] 566"/>
                <p:cNvCxnSpPr/>
                <p:nvPr/>
              </p:nvCxnSpPr>
              <p:spPr>
                <a:xfrm>
                  <a:off x="1838819" y="3549839"/>
                  <a:ext cx="1075507" cy="1099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직선 연결선[R] 567"/>
                <p:cNvCxnSpPr/>
                <p:nvPr/>
              </p:nvCxnSpPr>
              <p:spPr>
                <a:xfrm flipV="1">
                  <a:off x="1838819" y="3659740"/>
                  <a:ext cx="1075507" cy="23299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직선 연결선[R] 568"/>
                <p:cNvCxnSpPr/>
                <p:nvPr/>
              </p:nvCxnSpPr>
              <p:spPr>
                <a:xfrm>
                  <a:off x="1838819" y="4225248"/>
                  <a:ext cx="1075507" cy="40084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직선 연결선[R] 569"/>
                <p:cNvCxnSpPr/>
                <p:nvPr/>
              </p:nvCxnSpPr>
              <p:spPr>
                <a:xfrm flipV="1">
                  <a:off x="1838819" y="4626094"/>
                  <a:ext cx="1075507" cy="875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직선 연결선[R] 570"/>
                <p:cNvCxnSpPr/>
                <p:nvPr/>
              </p:nvCxnSpPr>
              <p:spPr>
                <a:xfrm flipV="1">
                  <a:off x="1838819" y="4626094"/>
                  <a:ext cx="1075507" cy="42003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직선 연결선[R] 571"/>
                <p:cNvCxnSpPr/>
                <p:nvPr/>
              </p:nvCxnSpPr>
              <p:spPr>
                <a:xfrm>
                  <a:off x="1838819" y="3549839"/>
                  <a:ext cx="1075507" cy="4528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직선 연결선[R] 572"/>
                <p:cNvCxnSpPr/>
                <p:nvPr/>
              </p:nvCxnSpPr>
              <p:spPr>
                <a:xfrm>
                  <a:off x="1838819" y="3892739"/>
                  <a:ext cx="1067691" cy="107465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직선 연결선[R] 573"/>
                <p:cNvCxnSpPr/>
                <p:nvPr/>
              </p:nvCxnSpPr>
              <p:spPr>
                <a:xfrm>
                  <a:off x="1838819" y="4225248"/>
                  <a:ext cx="1067691" cy="74214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직선 연결선[R] 574"/>
                <p:cNvCxnSpPr/>
                <p:nvPr/>
              </p:nvCxnSpPr>
              <p:spPr>
                <a:xfrm>
                  <a:off x="1838819" y="4713622"/>
                  <a:ext cx="1067691" cy="25377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직선 연결선[R] 575"/>
                <p:cNvCxnSpPr/>
                <p:nvPr/>
              </p:nvCxnSpPr>
              <p:spPr>
                <a:xfrm flipV="1">
                  <a:off x="1838819" y="4967396"/>
                  <a:ext cx="1067691" cy="7873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직선 연결선[R] 576"/>
                <p:cNvCxnSpPr/>
                <p:nvPr/>
              </p:nvCxnSpPr>
              <p:spPr>
                <a:xfrm>
                  <a:off x="3298865" y="3322151"/>
                  <a:ext cx="1098689" cy="22768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직선 연결선[R] 577"/>
                <p:cNvCxnSpPr/>
                <p:nvPr/>
              </p:nvCxnSpPr>
              <p:spPr>
                <a:xfrm>
                  <a:off x="3298865" y="3322151"/>
                  <a:ext cx="1098689" cy="57058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직선 연결선[R] 578"/>
                <p:cNvCxnSpPr/>
                <p:nvPr/>
              </p:nvCxnSpPr>
              <p:spPr>
                <a:xfrm>
                  <a:off x="3298865" y="3322151"/>
                  <a:ext cx="1098689" cy="90309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직선 연결선[R] 579"/>
                <p:cNvCxnSpPr/>
                <p:nvPr/>
              </p:nvCxnSpPr>
              <p:spPr>
                <a:xfrm>
                  <a:off x="3298865" y="3322151"/>
                  <a:ext cx="1098689" cy="139147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직선 연결선[R] 580"/>
                <p:cNvCxnSpPr/>
                <p:nvPr/>
              </p:nvCxnSpPr>
              <p:spPr>
                <a:xfrm>
                  <a:off x="3298865" y="3322151"/>
                  <a:ext cx="1098689" cy="172398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2" name="직선 연결선[R] 581"/>
                <p:cNvCxnSpPr/>
                <p:nvPr/>
              </p:nvCxnSpPr>
              <p:spPr>
                <a:xfrm flipV="1">
                  <a:off x="3298865" y="3549841"/>
                  <a:ext cx="1098689" cy="45279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직선 연결선[R] 582"/>
                <p:cNvCxnSpPr/>
                <p:nvPr/>
              </p:nvCxnSpPr>
              <p:spPr>
                <a:xfrm flipV="1">
                  <a:off x="3298865" y="3892740"/>
                  <a:ext cx="1098689" cy="1099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직선 연결선[R] 583"/>
                <p:cNvCxnSpPr/>
                <p:nvPr/>
              </p:nvCxnSpPr>
              <p:spPr>
                <a:xfrm>
                  <a:off x="3298865" y="4002640"/>
                  <a:ext cx="1098689" cy="22260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직선 연결선[R] 584"/>
                <p:cNvCxnSpPr/>
                <p:nvPr/>
              </p:nvCxnSpPr>
              <p:spPr>
                <a:xfrm>
                  <a:off x="3298865" y="4002640"/>
                  <a:ext cx="1098689" cy="710982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직선 연결선[R] 585"/>
                <p:cNvCxnSpPr/>
                <p:nvPr/>
              </p:nvCxnSpPr>
              <p:spPr>
                <a:xfrm>
                  <a:off x="3298865" y="4002640"/>
                  <a:ext cx="1098689" cy="104349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직선 연결선[R] 586"/>
                <p:cNvCxnSpPr/>
                <p:nvPr/>
              </p:nvCxnSpPr>
              <p:spPr>
                <a:xfrm flipV="1">
                  <a:off x="3295526" y="3549840"/>
                  <a:ext cx="1102028" cy="176017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8" name="직선 연결선[R] 587"/>
                <p:cNvCxnSpPr/>
                <p:nvPr/>
              </p:nvCxnSpPr>
              <p:spPr>
                <a:xfrm flipV="1">
                  <a:off x="3295526" y="3892740"/>
                  <a:ext cx="1102028" cy="141727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직선 연결선[R] 588"/>
                <p:cNvCxnSpPr/>
                <p:nvPr/>
              </p:nvCxnSpPr>
              <p:spPr>
                <a:xfrm flipV="1">
                  <a:off x="3295526" y="4225248"/>
                  <a:ext cx="1102028" cy="108477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직선 연결선[R] 589"/>
                <p:cNvCxnSpPr/>
                <p:nvPr/>
              </p:nvCxnSpPr>
              <p:spPr>
                <a:xfrm flipV="1">
                  <a:off x="3295526" y="4713622"/>
                  <a:ext cx="1102028" cy="59639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1" name="직선 연결선[R] 590"/>
                <p:cNvCxnSpPr/>
                <p:nvPr/>
              </p:nvCxnSpPr>
              <p:spPr>
                <a:xfrm flipV="1">
                  <a:off x="3295526" y="5046131"/>
                  <a:ext cx="1102028" cy="26388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2" name="텍스트 상자 591"/>
                <p:cNvSpPr txBox="1"/>
                <p:nvPr/>
              </p:nvSpPr>
              <p:spPr>
                <a:xfrm>
                  <a:off x="3970956" y="5235538"/>
                  <a:ext cx="123773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Output</a:t>
                  </a:r>
                  <a:endParaRPr lang="ko-KR" altLang="en-US" sz="1200" dirty="0"/>
                </a:p>
              </p:txBody>
            </p:sp>
            <p:sp>
              <p:nvSpPr>
                <p:cNvPr id="593" name="텍스트 상자 592"/>
                <p:cNvSpPr txBox="1"/>
                <p:nvPr/>
              </p:nvSpPr>
              <p:spPr>
                <a:xfrm>
                  <a:off x="2487728" y="5537820"/>
                  <a:ext cx="123773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</a:t>
                  </a:r>
                  <a:endParaRPr lang="ko-KR" altLang="en-US" sz="1200" dirty="0"/>
                </a:p>
              </p:txBody>
            </p:sp>
            <p:sp>
              <p:nvSpPr>
                <p:cNvPr id="594" name="텍스트 상자 593"/>
                <p:cNvSpPr txBox="1"/>
                <p:nvPr/>
              </p:nvSpPr>
              <p:spPr>
                <a:xfrm>
                  <a:off x="1891726" y="2811629"/>
                  <a:ext cx="102292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Encoder</a:t>
                  </a:r>
                  <a:endParaRPr lang="ko-KR" altLang="en-US" sz="1400" dirty="0"/>
                </a:p>
              </p:txBody>
            </p:sp>
            <p:sp>
              <p:nvSpPr>
                <p:cNvPr id="595" name="텍스트 상자 594"/>
                <p:cNvSpPr txBox="1"/>
                <p:nvPr/>
              </p:nvSpPr>
              <p:spPr>
                <a:xfrm>
                  <a:off x="3188580" y="2820236"/>
                  <a:ext cx="12377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Decoder</a:t>
                  </a:r>
                  <a:endParaRPr lang="ko-KR" altLang="en-US" sz="1400" dirty="0"/>
                </a:p>
              </p:txBody>
            </p:sp>
            <p:sp>
              <p:nvSpPr>
                <p:cNvPr id="596" name="텍스트 상자 595"/>
                <p:cNvSpPr txBox="1"/>
                <p:nvPr/>
              </p:nvSpPr>
              <p:spPr>
                <a:xfrm>
                  <a:off x="1531899" y="4145720"/>
                  <a:ext cx="353943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597" name="텍스트 상자 596"/>
                <p:cNvSpPr txBox="1"/>
                <p:nvPr/>
              </p:nvSpPr>
              <p:spPr>
                <a:xfrm>
                  <a:off x="4484546" y="4148885"/>
                  <a:ext cx="353943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grpSp>
              <p:nvGrpSpPr>
                <p:cNvPr id="598" name="그룹 597"/>
                <p:cNvGrpSpPr/>
                <p:nvPr/>
              </p:nvGrpSpPr>
              <p:grpSpPr>
                <a:xfrm>
                  <a:off x="1827020" y="3227719"/>
                  <a:ext cx="2567870" cy="0"/>
                  <a:chOff x="1827020" y="3227719"/>
                  <a:chExt cx="2567870" cy="0"/>
                </a:xfrm>
              </p:grpSpPr>
              <p:cxnSp>
                <p:nvCxnSpPr>
                  <p:cNvPr id="641" name="직선 화살표 연결선 640"/>
                  <p:cNvCxnSpPr/>
                  <p:nvPr/>
                </p:nvCxnSpPr>
                <p:spPr>
                  <a:xfrm>
                    <a:off x="1827020" y="3227719"/>
                    <a:ext cx="978140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2" name="직선 화살표 연결선 641"/>
                  <p:cNvCxnSpPr/>
                  <p:nvPr/>
                </p:nvCxnSpPr>
                <p:spPr>
                  <a:xfrm>
                    <a:off x="3416750" y="3227719"/>
                    <a:ext cx="978140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99" name="직선 연결선[R] 598"/>
                <p:cNvCxnSpPr/>
                <p:nvPr/>
              </p:nvCxnSpPr>
              <p:spPr>
                <a:xfrm>
                  <a:off x="1845630" y="5054915"/>
                  <a:ext cx="1065357" cy="25510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직선 연결선[R] 599"/>
                <p:cNvCxnSpPr/>
                <p:nvPr/>
              </p:nvCxnSpPr>
              <p:spPr>
                <a:xfrm flipV="1">
                  <a:off x="1838819" y="4002640"/>
                  <a:ext cx="1075507" cy="104349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직선 연결선[R] 600"/>
                <p:cNvCxnSpPr/>
                <p:nvPr/>
              </p:nvCxnSpPr>
              <p:spPr>
                <a:xfrm>
                  <a:off x="1842064" y="4710218"/>
                  <a:ext cx="1068923" cy="5998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직선 연결선[R] 601"/>
                <p:cNvCxnSpPr/>
                <p:nvPr/>
              </p:nvCxnSpPr>
              <p:spPr>
                <a:xfrm>
                  <a:off x="1841563" y="4229899"/>
                  <a:ext cx="1069424" cy="108012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직선 연결선[R] 602"/>
                <p:cNvCxnSpPr/>
                <p:nvPr/>
              </p:nvCxnSpPr>
              <p:spPr>
                <a:xfrm>
                  <a:off x="1838819" y="3892739"/>
                  <a:ext cx="1072168" cy="141728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직선 연결선[R] 603"/>
                <p:cNvCxnSpPr/>
                <p:nvPr/>
              </p:nvCxnSpPr>
              <p:spPr>
                <a:xfrm>
                  <a:off x="1838819" y="3892739"/>
                  <a:ext cx="1075507" cy="7333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직선 연결선[R] 604"/>
                <p:cNvCxnSpPr/>
                <p:nvPr/>
              </p:nvCxnSpPr>
              <p:spPr>
                <a:xfrm>
                  <a:off x="1838819" y="3892739"/>
                  <a:ext cx="1075507" cy="1099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직선 연결선[R] 605"/>
                <p:cNvCxnSpPr/>
                <p:nvPr/>
              </p:nvCxnSpPr>
              <p:spPr>
                <a:xfrm flipV="1">
                  <a:off x="1831091" y="4002640"/>
                  <a:ext cx="1083235" cy="21887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직선 연결선[R] 606"/>
                <p:cNvCxnSpPr/>
                <p:nvPr/>
              </p:nvCxnSpPr>
              <p:spPr>
                <a:xfrm>
                  <a:off x="1838819" y="3549839"/>
                  <a:ext cx="1075507" cy="10762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직선 연결선[R] 607"/>
                <p:cNvCxnSpPr/>
                <p:nvPr/>
              </p:nvCxnSpPr>
              <p:spPr>
                <a:xfrm>
                  <a:off x="1846547" y="3566891"/>
                  <a:ext cx="1059963" cy="140050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9" name="직선 연결선[R] 608"/>
                <p:cNvCxnSpPr/>
                <p:nvPr/>
              </p:nvCxnSpPr>
              <p:spPr>
                <a:xfrm>
                  <a:off x="1838819" y="3549839"/>
                  <a:ext cx="1072168" cy="176018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직선 연결선[R] 609"/>
                <p:cNvCxnSpPr/>
                <p:nvPr/>
              </p:nvCxnSpPr>
              <p:spPr>
                <a:xfrm>
                  <a:off x="1838819" y="3549839"/>
                  <a:ext cx="1051577" cy="176017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직선 연결선[R] 610"/>
                <p:cNvCxnSpPr/>
                <p:nvPr/>
              </p:nvCxnSpPr>
              <p:spPr>
                <a:xfrm flipV="1">
                  <a:off x="1841563" y="3322151"/>
                  <a:ext cx="1072763" cy="139487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직선 연결선[R] 611"/>
                <p:cNvCxnSpPr/>
                <p:nvPr/>
              </p:nvCxnSpPr>
              <p:spPr>
                <a:xfrm flipV="1">
                  <a:off x="1838819" y="3322151"/>
                  <a:ext cx="1075507" cy="172398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직선 연결선[R] 612"/>
                <p:cNvCxnSpPr/>
                <p:nvPr/>
              </p:nvCxnSpPr>
              <p:spPr>
                <a:xfrm flipV="1">
                  <a:off x="1845630" y="3659740"/>
                  <a:ext cx="1068696" cy="55178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직선 연결선[R] 613"/>
                <p:cNvCxnSpPr/>
                <p:nvPr/>
              </p:nvCxnSpPr>
              <p:spPr>
                <a:xfrm flipV="1">
                  <a:off x="1836552" y="3682601"/>
                  <a:ext cx="1065234" cy="103056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직선 연결선[R] 614"/>
                <p:cNvCxnSpPr/>
                <p:nvPr/>
              </p:nvCxnSpPr>
              <p:spPr>
                <a:xfrm flipV="1">
                  <a:off x="3291934" y="3549839"/>
                  <a:ext cx="1105620" cy="1189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직선 연결선[R] 615"/>
                <p:cNvCxnSpPr/>
                <p:nvPr/>
              </p:nvCxnSpPr>
              <p:spPr>
                <a:xfrm flipV="1">
                  <a:off x="3291934" y="3549839"/>
                  <a:ext cx="1105620" cy="1189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직선 연결선[R] 616"/>
                <p:cNvCxnSpPr/>
                <p:nvPr/>
              </p:nvCxnSpPr>
              <p:spPr>
                <a:xfrm flipV="1">
                  <a:off x="3291934" y="3549839"/>
                  <a:ext cx="1105620" cy="1189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직선 연결선[R] 617"/>
                <p:cNvCxnSpPr/>
                <p:nvPr/>
              </p:nvCxnSpPr>
              <p:spPr>
                <a:xfrm flipV="1">
                  <a:off x="3291049" y="3549839"/>
                  <a:ext cx="1106505" cy="141755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직선 연결선[R] 618"/>
                <p:cNvCxnSpPr/>
                <p:nvPr/>
              </p:nvCxnSpPr>
              <p:spPr>
                <a:xfrm flipV="1">
                  <a:off x="3298865" y="3549839"/>
                  <a:ext cx="1098689" cy="10762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직선 연결선[R] 619"/>
                <p:cNvCxnSpPr/>
                <p:nvPr/>
              </p:nvCxnSpPr>
              <p:spPr>
                <a:xfrm flipV="1">
                  <a:off x="3298865" y="3892739"/>
                  <a:ext cx="1098689" cy="7333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직선 연결선[R] 620"/>
                <p:cNvCxnSpPr/>
                <p:nvPr/>
              </p:nvCxnSpPr>
              <p:spPr>
                <a:xfrm flipV="1">
                  <a:off x="3305721" y="4225248"/>
                  <a:ext cx="1091833" cy="40084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직선 연결선[R] 621"/>
                <p:cNvCxnSpPr/>
                <p:nvPr/>
              </p:nvCxnSpPr>
              <p:spPr>
                <a:xfrm>
                  <a:off x="3298865" y="4626094"/>
                  <a:ext cx="1098689" cy="875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직선 연결선[R] 622"/>
                <p:cNvCxnSpPr/>
                <p:nvPr/>
              </p:nvCxnSpPr>
              <p:spPr>
                <a:xfrm>
                  <a:off x="3312727" y="4620940"/>
                  <a:ext cx="1078580" cy="4084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직선 연결선[R] 623"/>
                <p:cNvCxnSpPr/>
                <p:nvPr/>
              </p:nvCxnSpPr>
              <p:spPr>
                <a:xfrm>
                  <a:off x="3291049" y="4967396"/>
                  <a:ext cx="1106505" cy="7873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직선 연결선[R] 624"/>
                <p:cNvCxnSpPr/>
                <p:nvPr/>
              </p:nvCxnSpPr>
              <p:spPr>
                <a:xfrm flipV="1">
                  <a:off x="3291049" y="4225248"/>
                  <a:ext cx="1106505" cy="74214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6" name="직선 연결선[R] 625"/>
                <p:cNvCxnSpPr/>
                <p:nvPr/>
              </p:nvCxnSpPr>
              <p:spPr>
                <a:xfrm>
                  <a:off x="3298865" y="3659740"/>
                  <a:ext cx="1098689" cy="56550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7" name="직선 연결선[R] 626"/>
                <p:cNvCxnSpPr/>
                <p:nvPr/>
              </p:nvCxnSpPr>
              <p:spPr>
                <a:xfrm flipV="1">
                  <a:off x="3291049" y="4713622"/>
                  <a:ext cx="1106505" cy="25377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8" name="직선 연결선[R] 627"/>
                <p:cNvCxnSpPr/>
                <p:nvPr/>
              </p:nvCxnSpPr>
              <p:spPr>
                <a:xfrm>
                  <a:off x="3298865" y="3659740"/>
                  <a:ext cx="1098689" cy="138639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직선 연결선[R] 628"/>
                <p:cNvCxnSpPr/>
                <p:nvPr/>
              </p:nvCxnSpPr>
              <p:spPr>
                <a:xfrm>
                  <a:off x="3298865" y="3659740"/>
                  <a:ext cx="1098689" cy="23299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직선 연결선[R] 629"/>
                <p:cNvCxnSpPr/>
                <p:nvPr/>
              </p:nvCxnSpPr>
              <p:spPr>
                <a:xfrm>
                  <a:off x="3298865" y="3659740"/>
                  <a:ext cx="1091758" cy="102270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직선 연결선[R] 630"/>
                <p:cNvCxnSpPr/>
                <p:nvPr/>
              </p:nvCxnSpPr>
              <p:spPr>
                <a:xfrm flipV="1">
                  <a:off x="3291049" y="3892739"/>
                  <a:ext cx="1106505" cy="107465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2" name="그룹 631"/>
                <p:cNvGrpSpPr/>
                <p:nvPr/>
              </p:nvGrpSpPr>
              <p:grpSpPr>
                <a:xfrm>
                  <a:off x="2805160" y="3133215"/>
                  <a:ext cx="611590" cy="2343058"/>
                  <a:chOff x="2805160" y="3272697"/>
                  <a:chExt cx="611590" cy="2343058"/>
                </a:xfrm>
              </p:grpSpPr>
              <p:sp>
                <p:nvSpPr>
                  <p:cNvPr id="633" name="타원 632"/>
                  <p:cNvSpPr/>
                  <p:nvPr/>
                </p:nvSpPr>
                <p:spPr>
                  <a:xfrm>
                    <a:off x="2914326" y="3632967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4" name="타원 633"/>
                  <p:cNvSpPr/>
                  <p:nvPr/>
                </p:nvSpPr>
                <p:spPr>
                  <a:xfrm>
                    <a:off x="2914326" y="3975867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5" name="타원 634"/>
                  <p:cNvSpPr/>
                  <p:nvPr/>
                </p:nvSpPr>
                <p:spPr>
                  <a:xfrm>
                    <a:off x="2914326" y="4599321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6" name="텍스트 상자 635"/>
                  <p:cNvSpPr txBox="1"/>
                  <p:nvPr/>
                </p:nvSpPr>
                <p:spPr>
                  <a:xfrm>
                    <a:off x="3011932" y="4119740"/>
                    <a:ext cx="353943" cy="651031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 anchor="ctr">
                    <a:spAutoFit/>
                  </a:bodyPr>
                  <a:lstStyle/>
                  <a:p>
                    <a:pPr algn="ctr"/>
                    <a:r>
                      <a:rPr lang="mr-IN" altLang="ko-KR" sz="1100" dirty="0"/>
                      <a:t>…</a:t>
                    </a:r>
                    <a:endParaRPr lang="ko-KR" altLang="en-US" sz="1100" dirty="0"/>
                  </a:p>
                </p:txBody>
              </p:sp>
              <p:sp>
                <p:nvSpPr>
                  <p:cNvPr id="637" name="모서리가 둥근 직사각형 636"/>
                  <p:cNvSpPr/>
                  <p:nvPr/>
                </p:nvSpPr>
                <p:spPr>
                  <a:xfrm>
                    <a:off x="2805160" y="3272697"/>
                    <a:ext cx="611590" cy="2343058"/>
                  </a:xfrm>
                  <a:prstGeom prst="roundRect">
                    <a:avLst/>
                  </a:prstGeom>
                  <a:noFill/>
                  <a:ln w="22225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1400"/>
                  </a:p>
                </p:txBody>
              </p:sp>
              <p:sp>
                <p:nvSpPr>
                  <p:cNvPr id="638" name="타원 637"/>
                  <p:cNvSpPr/>
                  <p:nvPr/>
                </p:nvSpPr>
                <p:spPr>
                  <a:xfrm>
                    <a:off x="2914326" y="3295378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9" name="타원 638"/>
                  <p:cNvSpPr/>
                  <p:nvPr/>
                </p:nvSpPr>
                <p:spPr>
                  <a:xfrm>
                    <a:off x="2906510" y="4940623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0" name="타원 639"/>
                  <p:cNvSpPr/>
                  <p:nvPr/>
                </p:nvSpPr>
                <p:spPr>
                  <a:xfrm>
                    <a:off x="2910987" y="5283246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</p:grpSp>
        <p:sp>
          <p:nvSpPr>
            <p:cNvPr id="489" name="텍스트 상자 488"/>
            <p:cNvSpPr txBox="1"/>
            <p:nvPr/>
          </p:nvSpPr>
          <p:spPr>
            <a:xfrm>
              <a:off x="7046862" y="3645152"/>
              <a:ext cx="2287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Sparse auto-encoder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6416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"/>
            <a:ext cx="12192000" cy="6858002"/>
          </a:xfrm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  <a:br>
              <a:rPr lang="en-US" sz="6000" dirty="0"/>
            </a:br>
            <a:br>
              <a:rPr lang="en-US" sz="6000" dirty="0"/>
            </a:br>
            <a:r>
              <a:rPr lang="en-US" sz="3600" dirty="0"/>
              <a:t>Q &amp; A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200" b="0" dirty="0">
                <a:solidFill>
                  <a:schemeClr val="tx1"/>
                </a:solidFill>
              </a:rPr>
              <a:t>eunsong1210@korea.ac.kr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https://</a:t>
            </a:r>
            <a:r>
              <a:rPr lang="en-US" sz="3200" b="0" dirty="0" err="1">
                <a:solidFill>
                  <a:schemeClr val="tx1"/>
                </a:solidFill>
              </a:rPr>
              <a:t>ku-milab.org</a:t>
            </a:r>
            <a:endParaRPr lang="en-US" sz="3200" b="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11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747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71DF6-02B5-4426-8D63-4A9B2B426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컨볼루션 네트워크 기반 </a:t>
            </a:r>
            <a:r>
              <a:rPr lang="en-US" altLang="ko-KR" dirty="0"/>
              <a:t>EEG </a:t>
            </a:r>
            <a:r>
              <a:rPr lang="ko-KR" altLang="en-US" dirty="0"/>
              <a:t>신호 분석 및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91F08A-1719-4E72-99B1-237CB5045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sz="3400" b="1" dirty="0"/>
              <a:t>조교</a:t>
            </a:r>
            <a:r>
              <a:rPr lang="en-US" altLang="ko-KR" sz="3400" b="1" dirty="0"/>
              <a:t>: </a:t>
            </a:r>
            <a:r>
              <a:rPr lang="ko-KR" altLang="en-US" sz="3400" b="1" dirty="0"/>
              <a:t>고원준</a:t>
            </a:r>
            <a:endParaRPr lang="en-US" altLang="ko-KR" sz="2600" b="1" dirty="0"/>
          </a:p>
          <a:p>
            <a:endParaRPr lang="en-US" altLang="ko-KR" dirty="0"/>
          </a:p>
          <a:p>
            <a:r>
              <a:rPr lang="ko-KR" altLang="en-US" b="1" dirty="0"/>
              <a:t>강사</a:t>
            </a:r>
            <a:r>
              <a:rPr lang="en-US" altLang="ko-KR" b="1" dirty="0"/>
              <a:t>: </a:t>
            </a:r>
            <a:r>
              <a:rPr lang="ko-KR" altLang="en-US" b="1" dirty="0" err="1"/>
              <a:t>석흥일</a:t>
            </a:r>
            <a:endParaRPr lang="en-US" altLang="ko-KR" b="1" dirty="0"/>
          </a:p>
          <a:p>
            <a:r>
              <a:rPr lang="en-US" altLang="ko-KR" dirty="0" err="1"/>
              <a:t>wjko@korea.ac.kr</a:t>
            </a:r>
            <a:endParaRPr lang="en-US" altLang="ko-KR" dirty="0"/>
          </a:p>
          <a:p>
            <a:r>
              <a:rPr lang="en-US" altLang="ko-KR" dirty="0"/>
              <a:t>http://www.ku-milab.org</a:t>
            </a:r>
            <a:endParaRPr lang="ko-KR" altLang="en-US" dirty="0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02D252EC-8C6D-48BD-8C56-03C8AD3D5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51978" y="281672"/>
            <a:ext cx="6674721" cy="337199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(Summer School)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기반 </a:t>
            </a:r>
            <a:r>
              <a:rPr lang="en-US" altLang="ko-KR" sz="1800" dirty="0"/>
              <a:t>Neuroimaging </a:t>
            </a:r>
            <a:r>
              <a:rPr lang="ko-KR" altLang="en-US" sz="1800" dirty="0"/>
              <a:t>데이터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90CD1A-A6BF-4A44-ADDE-4303D5D0E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6177" y="4726546"/>
            <a:ext cx="4039643" cy="11571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/>
              <a:t>고려대학교 뇌공학과</a:t>
            </a:r>
            <a:endParaRPr lang="en-US" altLang="ko-KR" sz="1800" dirty="0"/>
          </a:p>
          <a:p>
            <a:r>
              <a:rPr lang="ko-KR" altLang="en-US" sz="1800" dirty="0"/>
              <a:t>기계지능연구실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4BE32-DA40-4304-A8A9-12C08FA46E43}"/>
              </a:ext>
            </a:extLst>
          </p:cNvPr>
          <p:cNvSpPr txBox="1"/>
          <p:nvPr/>
        </p:nvSpPr>
        <p:spPr>
          <a:xfrm>
            <a:off x="4289472" y="1690369"/>
            <a:ext cx="3613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본 실습은 </a:t>
            </a:r>
            <a:r>
              <a:rPr lang="en-US" altLang="ko-KR" sz="1000" u="sng" dirty="0">
                <a:solidFill>
                  <a:srgbClr val="0070C0"/>
                </a:solidFill>
              </a:rPr>
              <a:t>TensorFlow v1.9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기준으로 진행됩니다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72" y="7241"/>
            <a:ext cx="1033529" cy="9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9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942757" y="1235293"/>
            <a:ext cx="10306486" cy="4946057"/>
            <a:chOff x="1113409" y="1246224"/>
            <a:chExt cx="10306486" cy="4946057"/>
          </a:xfrm>
        </p:grpSpPr>
        <p:grpSp>
          <p:nvGrpSpPr>
            <p:cNvPr id="8" name="그룹 7"/>
            <p:cNvGrpSpPr/>
            <p:nvPr/>
          </p:nvGrpSpPr>
          <p:grpSpPr>
            <a:xfrm>
              <a:off x="1113409" y="2511530"/>
              <a:ext cx="3173258" cy="3680751"/>
              <a:chOff x="808604" y="3386218"/>
              <a:chExt cx="3173258" cy="3680751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  <a:p>
                <a:pPr algn="ctr"/>
                <a:endParaRPr lang="en-US" altLang="ko-KR" dirty="0"/>
              </a:p>
              <a:p>
                <a:pPr algn="ctr"/>
                <a:endParaRPr lang="en-US" altLang="ko-KR" dirty="0"/>
              </a:p>
              <a:p>
                <a:pPr algn="ctr"/>
                <a:endParaRPr lang="en-US" altLang="ko-KR" dirty="0"/>
              </a:p>
              <a:p>
                <a:pPr algn="ctr"/>
                <a:r>
                  <a:rPr lang="en-US" altLang="ko-KR" dirty="0"/>
                  <a:t>BCI Competition IV-</a:t>
                </a:r>
                <a:r>
                  <a:rPr lang="en-US" altLang="ko-KR" dirty="0" err="1"/>
                  <a:t>IIa</a:t>
                </a:r>
                <a:r>
                  <a:rPr lang="en-US" altLang="ko-KR" dirty="0"/>
                  <a:t> </a:t>
                </a:r>
              </a:p>
              <a:p>
                <a:pPr algn="ctr"/>
                <a:r>
                  <a:rPr lang="en-US" altLang="ko-KR" sz="1600" dirty="0"/>
                  <a:t>Motor Imagery EEG</a:t>
                </a:r>
              </a:p>
              <a:p>
                <a:pPr algn="ctr"/>
                <a:r>
                  <a:rPr lang="en-US" altLang="ko-KR" sz="1400" dirty="0">
                    <a:latin typeface="+mn-ea"/>
                    <a:hlinkClick r:id="rId2"/>
                  </a:rPr>
                  <a:t>http://www.bbci.de/competition/iv/</a:t>
                </a:r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600" b="1" dirty="0">
                  <a:latin typeface="+mn-ea"/>
                </a:endParaRP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9</a:t>
                </a:r>
                <a:r>
                  <a:rPr lang="en-US" altLang="ko-KR" sz="1600" dirty="0">
                    <a:latin typeface="+mn-ea"/>
                  </a:rPr>
                  <a:t> subjects</a:t>
                </a: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22</a:t>
                </a:r>
                <a:r>
                  <a:rPr lang="en-US" altLang="ko-KR" sz="1600" dirty="0">
                    <a:latin typeface="+mn-ea"/>
                  </a:rPr>
                  <a:t> channels </a:t>
                </a: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4</a:t>
                </a:r>
                <a:r>
                  <a:rPr lang="en-US" altLang="ko-KR" sz="1600" dirty="0">
                    <a:latin typeface="+mn-ea"/>
                  </a:rPr>
                  <a:t> classes (L/R/F/T)</a:t>
                </a:r>
              </a:p>
              <a:p>
                <a:pPr marL="0" lvl="1" algn="ctr"/>
                <a:endParaRPr lang="en-US" altLang="ko-KR" sz="1600" dirty="0">
                  <a:latin typeface="+mn-ea"/>
                </a:endParaRPr>
              </a:p>
              <a:p>
                <a:pPr marL="0" lvl="1" algn="ctr"/>
                <a:r>
                  <a:rPr lang="en-US" altLang="ko-KR" sz="1200" dirty="0">
                    <a:latin typeface="+mn-ea"/>
                  </a:rPr>
                  <a:t>(Subject#1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L/R</a:t>
                </a:r>
                <a:r>
                  <a:rPr lang="ko-KR" altLang="en-US" sz="1200" dirty="0">
                    <a:latin typeface="+mn-ea"/>
                  </a:rPr>
                  <a:t> 데이터 사용</a:t>
                </a:r>
                <a:r>
                  <a:rPr lang="en-US" altLang="ko-KR" sz="1200" dirty="0">
                    <a:latin typeface="+mn-ea"/>
                  </a:rPr>
                  <a:t>)</a:t>
                </a:r>
                <a:endParaRPr lang="en-US" altLang="ko-KR" sz="1400" dirty="0">
                  <a:latin typeface="+mn-ea"/>
                </a:endParaRPr>
              </a:p>
            </p:txBody>
          </p:sp>
          <p:sp>
            <p:nvSpPr>
              <p:cNvPr id="7" name="텍스트 상자 6"/>
              <p:cNvSpPr txBox="1"/>
              <p:nvPr/>
            </p:nvSpPr>
            <p:spPr>
              <a:xfrm>
                <a:off x="1870045" y="3439747"/>
                <a:ext cx="10503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200" b="1" dirty="0">
                    <a:solidFill>
                      <a:srgbClr val="002060"/>
                    </a:solidFill>
                  </a:rPr>
                  <a:t>데이터</a:t>
                </a: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649497" y="2511530"/>
              <a:ext cx="3281612" cy="3680751"/>
              <a:chOff x="808604" y="3386218"/>
              <a:chExt cx="3281612" cy="3680751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endParaRPr lang="en-US" altLang="ko-KR" b="1" dirty="0">
                  <a:latin typeface="+mn-ea"/>
                </a:endParaRPr>
              </a:p>
              <a:p>
                <a:pPr algn="ctr"/>
                <a:r>
                  <a:rPr lang="en-US" altLang="ko-KR" b="1" dirty="0">
                    <a:latin typeface="+mn-ea"/>
                  </a:rPr>
                  <a:t>Deep </a:t>
                </a:r>
                <a:r>
                  <a:rPr lang="en-US" altLang="ko-KR" b="1" dirty="0" err="1">
                    <a:latin typeface="+mn-ea"/>
                  </a:rPr>
                  <a:t>ConvNet</a:t>
                </a:r>
                <a:endParaRPr lang="en-US" altLang="ko-KR" b="1" dirty="0">
                  <a:latin typeface="+mn-ea"/>
                </a:endParaRPr>
              </a:p>
              <a:p>
                <a:pPr algn="ctr"/>
                <a:r>
                  <a:rPr lang="en-US" altLang="ko-KR" sz="1400" b="1" dirty="0">
                    <a:latin typeface="+mn-ea"/>
                  </a:rPr>
                  <a:t>[</a:t>
                </a:r>
                <a:r>
                  <a:rPr lang="en-US" altLang="ko-KR" sz="1400" dirty="0" err="1">
                    <a:latin typeface="+mn-ea"/>
                  </a:rPr>
                  <a:t>Schirrmeister</a:t>
                </a:r>
                <a:r>
                  <a:rPr lang="en-US" altLang="ko-KR" sz="1400" dirty="0">
                    <a:latin typeface="+mn-ea"/>
                  </a:rPr>
                  <a:t> </a:t>
                </a:r>
                <a:r>
                  <a:rPr lang="en-US" altLang="ko-KR" sz="1400" i="1" dirty="0">
                    <a:latin typeface="+mn-ea"/>
                  </a:rPr>
                  <a:t>et al., HBM</a:t>
                </a:r>
                <a:r>
                  <a:rPr lang="en-US" altLang="ko-KR" sz="1400" dirty="0">
                    <a:latin typeface="+mn-ea"/>
                  </a:rPr>
                  <a:t>, 2017</a:t>
                </a:r>
                <a:r>
                  <a:rPr lang="en-US" altLang="ko-KR" sz="1400" b="1" dirty="0">
                    <a:latin typeface="+mn-ea"/>
                  </a:rPr>
                  <a:t>]</a:t>
                </a:r>
              </a:p>
            </p:txBody>
          </p:sp>
          <p:sp>
            <p:nvSpPr>
              <p:cNvPr id="12" name="텍스트 상자 11"/>
              <p:cNvSpPr txBox="1"/>
              <p:nvPr/>
            </p:nvSpPr>
            <p:spPr>
              <a:xfrm>
                <a:off x="808604" y="3439748"/>
                <a:ext cx="3281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200" b="1" dirty="0" err="1">
                    <a:solidFill>
                      <a:srgbClr val="002060"/>
                    </a:solidFill>
                  </a:rPr>
                  <a:t>컨볼루션</a:t>
                </a:r>
                <a:r>
                  <a:rPr kumimoji="1" lang="ko-KR" altLang="en-US" sz="2200" b="1" dirty="0">
                    <a:solidFill>
                      <a:srgbClr val="002060"/>
                    </a:solidFill>
                  </a:rPr>
                  <a:t> 네트워크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223006" y="2511530"/>
              <a:ext cx="3196889" cy="3680751"/>
              <a:chOff x="7668815" y="2205884"/>
              <a:chExt cx="3196889" cy="3680751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7668815" y="2205884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endParaRPr lang="en-US" altLang="ko-KR" b="1" dirty="0">
                  <a:latin typeface="+mn-ea"/>
                </a:endParaRPr>
              </a:p>
              <a:p>
                <a:pPr algn="ctr"/>
                <a:r>
                  <a:rPr lang="en-US" altLang="ko-KR" b="1" dirty="0">
                    <a:latin typeface="+mn-ea"/>
                  </a:rPr>
                  <a:t>Activation Pattern</a:t>
                </a:r>
              </a:p>
              <a:p>
                <a:pPr algn="ctr"/>
                <a:r>
                  <a:rPr lang="en-US" altLang="ko-KR" sz="1400" dirty="0">
                    <a:latin typeface="+mn-ea"/>
                  </a:rPr>
                  <a:t>[</a:t>
                </a:r>
                <a:r>
                  <a:rPr lang="en-US" altLang="ko-KR" sz="1400" dirty="0" err="1">
                    <a:latin typeface="+mn-ea"/>
                  </a:rPr>
                  <a:t>Haufe</a:t>
                </a:r>
                <a:r>
                  <a:rPr lang="en-US" altLang="ko-KR" sz="1400" dirty="0">
                    <a:latin typeface="+mn-ea"/>
                  </a:rPr>
                  <a:t> </a:t>
                </a:r>
                <a:r>
                  <a:rPr lang="en-US" altLang="ko-KR" sz="1400" i="1" dirty="0">
                    <a:latin typeface="+mn-ea"/>
                  </a:rPr>
                  <a:t>et al.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en-US" altLang="ko-KR" sz="1400" i="1" dirty="0" err="1">
                    <a:latin typeface="+mn-ea"/>
                  </a:rPr>
                  <a:t>NeuroImage</a:t>
                </a:r>
                <a:r>
                  <a:rPr lang="en-US" altLang="ko-KR" sz="1400" dirty="0">
                    <a:latin typeface="+mn-ea"/>
                  </a:rPr>
                  <a:t>, 2014]</a:t>
                </a: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r>
                  <a:rPr lang="ko-KR" altLang="en-US" sz="1400" dirty="0">
                    <a:latin typeface="+mn-ea"/>
                  </a:rPr>
                  <a:t>오른손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왼손 </a:t>
                </a:r>
                <a:r>
                  <a:rPr lang="en-US" altLang="ko-KR" sz="1400" dirty="0">
                    <a:latin typeface="+mn-ea"/>
                  </a:rPr>
                  <a:t>motor imagery EEG</a:t>
                </a:r>
                <a:r>
                  <a:rPr lang="ko-KR" altLang="en-US" sz="1400" dirty="0">
                    <a:latin typeface="+mn-ea"/>
                  </a:rPr>
                  <a:t>에 활성화된 </a:t>
                </a:r>
                <a:r>
                  <a:rPr lang="ko-KR" altLang="en-US" sz="1400" dirty="0" err="1">
                    <a:latin typeface="+mn-ea"/>
                  </a:rPr>
                  <a:t>컨볼루션층의</a:t>
                </a:r>
                <a:r>
                  <a:rPr lang="ko-KR" altLang="en-US" sz="1400" dirty="0">
                    <a:latin typeface="+mn-ea"/>
                  </a:rPr>
                  <a:t> 지형도</a:t>
                </a:r>
                <a:endParaRPr lang="en-US" altLang="ko-KR" sz="1400" dirty="0">
                  <a:latin typeface="+mn-ea"/>
                </a:endParaRPr>
              </a:p>
            </p:txBody>
          </p:sp>
          <p:sp>
            <p:nvSpPr>
              <p:cNvPr id="14" name="텍스트 상자 13"/>
              <p:cNvSpPr txBox="1"/>
              <p:nvPr/>
            </p:nvSpPr>
            <p:spPr>
              <a:xfrm>
                <a:off x="7725576" y="2259413"/>
                <a:ext cx="314012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200" b="1" dirty="0" err="1">
                    <a:solidFill>
                      <a:srgbClr val="002060"/>
                    </a:solidFill>
                  </a:rPr>
                  <a:t>컨볼루션층</a:t>
                </a:r>
                <a:r>
                  <a:rPr kumimoji="1" lang="ko-KR" altLang="en-US" sz="2200" b="1" dirty="0">
                    <a:solidFill>
                      <a:srgbClr val="002060"/>
                    </a:solidFill>
                  </a:rPr>
                  <a:t> 해석</a:t>
                </a:r>
              </a:p>
            </p:txBody>
          </p:sp>
        </p:grpSp>
        <p:sp>
          <p:nvSpPr>
            <p:cNvPr id="19" name="모서리가 둥근 직사각형 18"/>
            <p:cNvSpPr/>
            <p:nvPr/>
          </p:nvSpPr>
          <p:spPr>
            <a:xfrm>
              <a:off x="1113409" y="1246224"/>
              <a:ext cx="10270098" cy="1021621"/>
            </a:xfrm>
            <a:prstGeom prst="roundRect">
              <a:avLst>
                <a:gd name="adj" fmla="val 7263"/>
              </a:avLst>
            </a:prstGeom>
            <a:ln w="2540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rgbClr val="002060"/>
                  </a:solidFill>
                  <a:latin typeface="+mn-ea"/>
                </a:rPr>
                <a:t>목표</a:t>
              </a:r>
              <a:r>
                <a:rPr lang="en-US" altLang="ko-KR" sz="2200" b="1" dirty="0">
                  <a:solidFill>
                    <a:srgbClr val="002060"/>
                  </a:solidFill>
                  <a:latin typeface="+mn-ea"/>
                </a:rPr>
                <a:t>:</a:t>
              </a:r>
              <a:r>
                <a:rPr lang="ko-KR" altLang="en-US" sz="2800" b="1" dirty="0">
                  <a:latin typeface="+mn-ea"/>
                </a:rPr>
                <a:t> </a:t>
              </a:r>
              <a:r>
                <a:rPr lang="ko-KR" altLang="en-US" dirty="0" err="1">
                  <a:latin typeface="+mn-ea"/>
                </a:rPr>
                <a:t>컨볼루션</a:t>
              </a:r>
              <a:r>
                <a:rPr lang="ko-KR" altLang="en-US" dirty="0">
                  <a:latin typeface="+mn-ea"/>
                </a:rPr>
                <a:t> 네트워크를 이용한 </a:t>
              </a:r>
              <a:r>
                <a:rPr lang="en-US" altLang="ko-KR" dirty="0">
                  <a:latin typeface="+mn-ea"/>
                </a:rPr>
                <a:t>EEG </a:t>
              </a:r>
              <a:r>
                <a:rPr lang="ko-KR" altLang="en-US" dirty="0">
                  <a:latin typeface="+mn-ea"/>
                </a:rPr>
                <a:t>신호 분석 및 </a:t>
              </a:r>
              <a:r>
                <a:rPr lang="ko-KR" altLang="en-US" dirty="0" err="1">
                  <a:latin typeface="+mn-ea"/>
                </a:rPr>
                <a:t>컨볼루션층</a:t>
              </a:r>
              <a:r>
                <a:rPr lang="ko-KR" altLang="en-US" dirty="0">
                  <a:latin typeface="+mn-ea"/>
                </a:rPr>
                <a:t> 해석</a:t>
              </a:r>
              <a:endParaRPr lang="en-US" altLang="ko-KR" dirty="0">
                <a:latin typeface="+mn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89" y="2959233"/>
            <a:ext cx="2225794" cy="674613"/>
          </a:xfrm>
          <a:prstGeom prst="rect">
            <a:avLst/>
          </a:prstGeom>
        </p:spPr>
      </p:pic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463" y="3462549"/>
            <a:ext cx="2702021" cy="2552793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243"/>
          <a:stretch/>
        </p:blipFill>
        <p:spPr>
          <a:xfrm>
            <a:off x="8561986" y="3277489"/>
            <a:ext cx="2139135" cy="896334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4688" y="3966327"/>
            <a:ext cx="2633730" cy="14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76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컨볼루션 네트워크를 이용한 </a:t>
            </a:r>
            <a:r>
              <a:rPr lang="en-US" altLang="ko-KR" sz="3200" dirty="0"/>
              <a:t>EEG </a:t>
            </a:r>
            <a:r>
              <a:rPr lang="ko-KR" altLang="en-US" sz="3200" dirty="0"/>
              <a:t>분석 예시</a:t>
            </a:r>
            <a:endParaRPr 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6811235" y="6224931"/>
            <a:ext cx="2407412" cy="3152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Sakhavi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IEEE-TNNLS</a:t>
            </a:r>
            <a:r>
              <a:rPr lang="en-US" altLang="ko-KR" sz="1000" dirty="0"/>
              <a:t>, 2018]</a:t>
            </a:r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1443658" y="4923763"/>
            <a:ext cx="2407412" cy="315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Schirrmeister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HBM</a:t>
            </a:r>
            <a:r>
              <a:rPr lang="en-US" altLang="ko-KR" sz="1000" dirty="0"/>
              <a:t>, 2017]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041" y="4017452"/>
            <a:ext cx="6527800" cy="2197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629" y="1056067"/>
            <a:ext cx="2871470" cy="38676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037538" y="-607633"/>
            <a:ext cx="2400300" cy="5727700"/>
          </a:xfrm>
          <a:prstGeom prst="rect">
            <a:avLst/>
          </a:prstGeom>
        </p:spPr>
      </p:pic>
      <p:sp>
        <p:nvSpPr>
          <p:cNvPr id="13" name="내용 개체 틀 11">
            <a:extLst>
              <a:ext uri="{FF2B5EF4-FFF2-40B4-BE49-F238E27FC236}">
                <a16:creationId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7033982" y="3430322"/>
            <a:ext cx="2407412" cy="315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Supratak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IEEE-TNSRE</a:t>
            </a:r>
            <a:r>
              <a:rPr lang="en-US" altLang="ko-KR" sz="1000" dirty="0"/>
              <a:t>, 2017]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257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Fully</a:t>
            </a:r>
            <a:r>
              <a:rPr lang="ko-KR" altLang="en-US" sz="3200" dirty="0"/>
              <a:t> </a:t>
            </a:r>
            <a:r>
              <a:rPr lang="en-US" altLang="ko-KR" sz="3200" dirty="0"/>
              <a:t>Connected</a:t>
            </a:r>
            <a:r>
              <a:rPr lang="ko-KR" altLang="en-US" sz="3200" dirty="0"/>
              <a:t> </a:t>
            </a:r>
            <a:r>
              <a:rPr lang="en-US" altLang="ko-KR" sz="3200" dirty="0"/>
              <a:t>Network</a:t>
            </a:r>
            <a:r>
              <a:rPr lang="ko-KR" altLang="en-US" sz="3200" dirty="0"/>
              <a:t> </a:t>
            </a:r>
            <a:r>
              <a:rPr lang="en-US" altLang="ko-KR" sz="3200" dirty="0"/>
              <a:t>vs.</a:t>
            </a:r>
            <a:r>
              <a:rPr lang="ko-KR" altLang="en-US" sz="3200" dirty="0"/>
              <a:t> </a:t>
            </a:r>
            <a:r>
              <a:rPr lang="en-US" altLang="ko-KR" sz="3200" dirty="0"/>
              <a:t>Convolutional</a:t>
            </a:r>
            <a:r>
              <a:rPr lang="ko-KR" altLang="en-US" sz="3200" dirty="0"/>
              <a:t> </a:t>
            </a:r>
            <a:r>
              <a:rPr lang="en-US" altLang="ko-KR" sz="3200" dirty="0"/>
              <a:t>Neural</a:t>
            </a:r>
            <a:r>
              <a:rPr lang="ko-KR" altLang="en-US" sz="3200" dirty="0"/>
              <a:t> </a:t>
            </a:r>
            <a:r>
              <a:rPr lang="en-US" altLang="ko-KR" sz="3200" dirty="0"/>
              <a:t>Network</a:t>
            </a:r>
            <a:endParaRPr lang="en-US" sz="3200" dirty="0"/>
          </a:p>
        </p:txBody>
      </p:sp>
      <p:sp>
        <p:nvSpPr>
          <p:cNvPr id="15" name="Content Placeholder 2"/>
          <p:cNvSpPr>
            <a:spLocks noGrp="1"/>
          </p:cNvSpPr>
          <p:nvPr>
            <p:ph sz="quarter" idx="13"/>
          </p:nvPr>
        </p:nvSpPr>
        <p:spPr>
          <a:xfrm>
            <a:off x="507998" y="1253835"/>
            <a:ext cx="11273978" cy="4666154"/>
          </a:xfrm>
        </p:spPr>
        <p:txBody>
          <a:bodyPr/>
          <a:lstStyle/>
          <a:p>
            <a:r>
              <a:rPr lang="en-US" sz="1700" dirty="0"/>
              <a:t>Fully Connected Network</a:t>
            </a:r>
            <a:r>
              <a:rPr lang="ko-KR" altLang="en-US" sz="1700" dirty="0"/>
              <a:t>는 </a:t>
            </a:r>
            <a:r>
              <a:rPr lang="en-US" altLang="ko-KR" sz="1700" dirty="0"/>
              <a:t>1</a:t>
            </a:r>
            <a:r>
              <a:rPr lang="ko-KR" altLang="en-US" sz="1700" dirty="0"/>
              <a:t>차원의 입력 데이터 분석에 적절</a:t>
            </a:r>
          </a:p>
          <a:p>
            <a:pPr lvl="1"/>
            <a:r>
              <a:rPr lang="ko-KR" altLang="en-US" sz="1600" dirty="0"/>
              <a:t>컨볼루션 네트워크</a:t>
            </a:r>
            <a:r>
              <a:rPr lang="en-US" altLang="ko-KR" sz="1600" dirty="0"/>
              <a:t>(CNN)</a:t>
            </a:r>
            <a:r>
              <a:rPr lang="ko-KR" altLang="en-US" sz="1600" dirty="0"/>
              <a:t>는 다차원의 정보 분석에 용이</a:t>
            </a:r>
            <a:endParaRPr 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1" y="1968608"/>
            <a:ext cx="11244943" cy="2797129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507998" y="5137992"/>
            <a:ext cx="11339849" cy="78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dirty="0"/>
              <a:t>컨볼루션 네트워크는 </a:t>
            </a:r>
            <a:r>
              <a:rPr lang="en-US" altLang="ko-KR" sz="1700" dirty="0"/>
              <a:t>EEG </a:t>
            </a:r>
            <a:r>
              <a:rPr lang="ko-KR" altLang="en-US" sz="1700" dirty="0"/>
              <a:t>신호의 반복되는 패턴들을 </a:t>
            </a:r>
            <a:r>
              <a:rPr lang="ko-KR" altLang="en-US" sz="1700" dirty="0" err="1"/>
              <a:t>파라미터</a:t>
            </a:r>
            <a:r>
              <a:rPr lang="ko-KR" altLang="en-US" sz="1700" dirty="0"/>
              <a:t> 공유 기법을 통해 효율적으로 찾아낼 수 있음</a:t>
            </a:r>
          </a:p>
          <a:p>
            <a:r>
              <a:rPr lang="en-US" altLang="ko-KR" sz="1700" dirty="0"/>
              <a:t>EEG </a:t>
            </a:r>
            <a:r>
              <a:rPr lang="ko-KR" altLang="en-US" sz="1700" dirty="0"/>
              <a:t>신호에 함축되어 있는 공간축</a:t>
            </a:r>
            <a:r>
              <a:rPr lang="en-US" altLang="ko-KR" sz="1700" dirty="0"/>
              <a:t>,</a:t>
            </a:r>
            <a:r>
              <a:rPr lang="ko-KR" altLang="en-US" sz="1700" dirty="0"/>
              <a:t> 시간축 정보를 추출하기가 용이함</a:t>
            </a:r>
          </a:p>
        </p:txBody>
      </p:sp>
    </p:spTree>
    <p:extLst>
      <p:ext uri="{BB962C8B-B14F-4D97-AF65-F5344CB8AC3E}">
        <p14:creationId xmlns:p14="http://schemas.microsoft.com/office/powerpoint/2010/main" val="1650025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88" y="786363"/>
            <a:ext cx="3219718" cy="434331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052811" y="1056068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err="1"/>
              <a:t>공간축</a:t>
            </a:r>
            <a:r>
              <a:rPr lang="ko-KR" altLang="en-US" dirty="0"/>
              <a:t> 컨볼루션을 이용하여 정보 추출 후 </a:t>
            </a:r>
            <a:r>
              <a:rPr lang="en-US" altLang="ko-KR" dirty="0"/>
              <a:t>pooling</a:t>
            </a:r>
            <a:r>
              <a:rPr lang="ko-KR" altLang="en-US" dirty="0"/>
              <a:t>을 이용하여 </a:t>
            </a:r>
            <a:r>
              <a:rPr lang="en-US" altLang="ko-KR" dirty="0" err="1"/>
              <a:t>downsampling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400" dirty="0"/>
              <a:t>(</a:t>
            </a:r>
            <a:r>
              <a:rPr lang="ko-KR" altLang="en-US" sz="1400" dirty="0"/>
              <a:t>해석을 위한 공간축 컨볼루션 필터 추출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52811" y="2353960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시간축 정보 추출 후 </a:t>
            </a:r>
            <a:r>
              <a:rPr lang="en-US" altLang="ko-KR" dirty="0" err="1"/>
              <a:t>downsampling</a:t>
            </a:r>
            <a:endParaRPr lang="ko-KR" alt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52811" y="3069841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시간축 정보 추출 후 </a:t>
            </a:r>
            <a:r>
              <a:rPr lang="en-US" altLang="ko-KR" dirty="0" err="1"/>
              <a:t>downsampling</a:t>
            </a:r>
            <a:endParaRPr lang="ko-KR" alt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052811" y="3671678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시간축 정보 추출 후 </a:t>
            </a:r>
            <a:r>
              <a:rPr lang="en-US" altLang="ko-KR" dirty="0" err="1"/>
              <a:t>downsampling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sz="1400" dirty="0"/>
              <a:t>(</a:t>
            </a:r>
            <a:r>
              <a:rPr lang="ko-KR" altLang="en-US" sz="1400" dirty="0"/>
              <a:t>여러 층에 걸친 컨볼루션으로 데이터의 계층적 정보 추출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052811" y="4524997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Dense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로 분류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882" y="5109327"/>
            <a:ext cx="2633730" cy="1403899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052811" y="5704376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Activation pattern</a:t>
            </a:r>
            <a:r>
              <a:rPr lang="ko-KR" altLang="en-US" dirty="0"/>
              <a:t> 시각화를 통한 해석</a:t>
            </a:r>
          </a:p>
        </p:txBody>
      </p:sp>
      <p:sp>
        <p:nvSpPr>
          <p:cNvPr id="14" name="내용 개체 틀 11">
            <a:extLst>
              <a:ext uri="{FF2B5EF4-FFF2-40B4-BE49-F238E27FC236}">
                <a16:creationId xmlns:a16="http://schemas.microsoft.com/office/drawing/2014/main" id="{5236FFC1-20BF-504B-964C-568547B75366}"/>
              </a:ext>
            </a:extLst>
          </p:cNvPr>
          <p:cNvSpPr txBox="1">
            <a:spLocks/>
          </p:cNvSpPr>
          <p:nvPr/>
        </p:nvSpPr>
        <p:spPr>
          <a:xfrm>
            <a:off x="1694041" y="528034"/>
            <a:ext cx="2407412" cy="315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Schirrmeister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HBM</a:t>
            </a:r>
            <a:r>
              <a:rPr lang="en-US" altLang="ko-KR" sz="1000" dirty="0"/>
              <a:t>, 2017]</a:t>
            </a:r>
          </a:p>
        </p:txBody>
      </p:sp>
    </p:spTree>
    <p:extLst>
      <p:ext uri="{BB962C8B-B14F-4D97-AF65-F5344CB8AC3E}">
        <p14:creationId xmlns:p14="http://schemas.microsoft.com/office/powerpoint/2010/main" val="1621182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컨볼루션 네트워크를 위한 </a:t>
            </a:r>
            <a:r>
              <a:rPr lang="en-US" altLang="ko-KR" sz="3200" dirty="0"/>
              <a:t>EEG</a:t>
            </a:r>
            <a:r>
              <a:rPr lang="ko-KR" altLang="en-US" sz="3200" dirty="0"/>
              <a:t> 표현법</a:t>
            </a:r>
            <a:endParaRPr lang="en-US" sz="3200" dirty="0"/>
          </a:p>
        </p:txBody>
      </p:sp>
      <p:pic>
        <p:nvPicPr>
          <p:cNvPr id="14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576354" y="3765395"/>
            <a:ext cx="5167770" cy="213307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6</a:t>
            </a:r>
            <a:endParaRPr kumimoji="1" lang="ko-KR" alt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505206" y="4186900"/>
            <a:ext cx="4320210" cy="1500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컨볼루션 커널 모양에 따른 표현</a:t>
            </a:r>
            <a:endParaRPr lang="en-US" altLang="ko-KR" dirty="0"/>
          </a:p>
          <a:p>
            <a:r>
              <a:rPr lang="ko-KR" altLang="en-US" dirty="0" err="1"/>
              <a:t>시간축</a:t>
            </a:r>
            <a:r>
              <a:rPr lang="en-US" altLang="ko-KR" dirty="0"/>
              <a:t>(temporal)</a:t>
            </a:r>
            <a:endParaRPr lang="ko-KR" altLang="en-US" dirty="0"/>
          </a:p>
          <a:p>
            <a:r>
              <a:rPr lang="ko-KR" altLang="en-US" dirty="0"/>
              <a:t>공간축</a:t>
            </a:r>
            <a:r>
              <a:rPr lang="en-US" altLang="ko-KR" dirty="0"/>
              <a:t>(spatial)</a:t>
            </a:r>
            <a:endParaRPr lang="ko-KR" altLang="en-US" dirty="0"/>
          </a:p>
          <a:p>
            <a:r>
              <a:rPr lang="ko-KR" altLang="en-US" dirty="0" err="1"/>
              <a:t>시공간축</a:t>
            </a:r>
            <a:r>
              <a:rPr lang="en-US" altLang="ko-KR" dirty="0"/>
              <a:t>(</a:t>
            </a:r>
            <a:r>
              <a:rPr lang="en-US" altLang="ko-KR" dirty="0" err="1"/>
              <a:t>spatio</a:t>
            </a:r>
            <a:r>
              <a:rPr lang="en-US" altLang="ko-KR" dirty="0"/>
              <a:t>-temporal)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324389" y="997375"/>
            <a:ext cx="6999726" cy="2469975"/>
            <a:chOff x="208575" y="878890"/>
            <a:chExt cx="11131503" cy="3927945"/>
          </a:xfrm>
        </p:grpSpPr>
        <p:pic>
          <p:nvPicPr>
            <p:cNvPr id="17" name="그림 11">
              <a:extLst>
                <a:ext uri="{FF2B5EF4-FFF2-40B4-BE49-F238E27FC236}">
                  <a16:creationId xmlns:a16="http://schemas.microsoft.com/office/drawing/2014/main" id="{A9487665-CEAE-4574-8121-82E3E4475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V="1">
              <a:off x="6524508" y="2240331"/>
              <a:ext cx="4815570" cy="1184093"/>
            </a:xfrm>
            <a:prstGeom prst="rect">
              <a:avLst/>
            </a:prstGeom>
          </p:spPr>
        </p:pic>
        <p:grpSp>
          <p:nvGrpSpPr>
            <p:cNvPr id="18" name="그룹 23">
              <a:extLst>
                <a:ext uri="{FF2B5EF4-FFF2-40B4-BE49-F238E27FC236}">
                  <a16:creationId xmlns:a16="http://schemas.microsoft.com/office/drawing/2014/main" id="{85579357-6A6C-4D23-AB4C-8474182549B8}"/>
                </a:ext>
              </a:extLst>
            </p:cNvPr>
            <p:cNvGrpSpPr/>
            <p:nvPr/>
          </p:nvGrpSpPr>
          <p:grpSpPr>
            <a:xfrm>
              <a:off x="208575" y="878890"/>
              <a:ext cx="4427102" cy="3927945"/>
              <a:chOff x="208575" y="878890"/>
              <a:chExt cx="4427102" cy="3927945"/>
            </a:xfrm>
          </p:grpSpPr>
          <p:grpSp>
            <p:nvGrpSpPr>
              <p:cNvPr id="22" name="그룹 8">
                <a:extLst>
                  <a:ext uri="{FF2B5EF4-FFF2-40B4-BE49-F238E27FC236}">
                    <a16:creationId xmlns:a16="http://schemas.microsoft.com/office/drawing/2014/main" id="{D0FCC1A9-090E-4DC2-A6C9-E78379798A75}"/>
                  </a:ext>
                </a:extLst>
              </p:cNvPr>
              <p:cNvGrpSpPr/>
              <p:nvPr/>
            </p:nvGrpSpPr>
            <p:grpSpPr>
              <a:xfrm>
                <a:off x="208575" y="878890"/>
                <a:ext cx="4182910" cy="3927945"/>
                <a:chOff x="1007566" y="426129"/>
                <a:chExt cx="4182910" cy="3927945"/>
              </a:xfrm>
            </p:grpSpPr>
            <p:grpSp>
              <p:nvGrpSpPr>
                <p:cNvPr id="26" name="그룹 6">
                  <a:extLst>
                    <a:ext uri="{FF2B5EF4-FFF2-40B4-BE49-F238E27FC236}">
                      <a16:creationId xmlns:a16="http://schemas.microsoft.com/office/drawing/2014/main" id="{0DC914B4-8AA1-4441-8489-E842FCC15F5C}"/>
                    </a:ext>
                  </a:extLst>
                </p:cNvPr>
                <p:cNvGrpSpPr/>
                <p:nvPr/>
              </p:nvGrpSpPr>
              <p:grpSpPr>
                <a:xfrm>
                  <a:off x="1692675" y="426129"/>
                  <a:ext cx="3497801" cy="3447491"/>
                  <a:chOff x="227860" y="435007"/>
                  <a:chExt cx="3497801" cy="3447491"/>
                </a:xfrm>
              </p:grpSpPr>
              <p:sp>
                <p:nvSpPr>
                  <p:cNvPr id="29" name="직사각형 3">
                    <a:extLst>
                      <a:ext uri="{FF2B5EF4-FFF2-40B4-BE49-F238E27FC236}">
                        <a16:creationId xmlns:a16="http://schemas.microsoft.com/office/drawing/2014/main" id="{E24FDAFE-7795-4C28-A40C-941F4A363AE2}"/>
                      </a:ext>
                    </a:extLst>
                  </p:cNvPr>
                  <p:cNvSpPr/>
                  <p:nvPr/>
                </p:nvSpPr>
                <p:spPr>
                  <a:xfrm>
                    <a:off x="591844" y="435007"/>
                    <a:ext cx="3133817" cy="3133817"/>
                  </a:xfrm>
                  <a:prstGeom prst="rect">
                    <a:avLst/>
                  </a:prstGeom>
                  <a:solidFill>
                    <a:srgbClr val="4689F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30" name="직사각형 4">
                    <a:extLst>
                      <a:ext uri="{FF2B5EF4-FFF2-40B4-BE49-F238E27FC236}">
                        <a16:creationId xmlns:a16="http://schemas.microsoft.com/office/drawing/2014/main" id="{F61F98BE-1723-4345-9259-F299FB8882C8}"/>
                      </a:ext>
                    </a:extLst>
                  </p:cNvPr>
                  <p:cNvSpPr/>
                  <p:nvPr/>
                </p:nvSpPr>
                <p:spPr>
                  <a:xfrm>
                    <a:off x="409852" y="591844"/>
                    <a:ext cx="3133817" cy="3133817"/>
                  </a:xfrm>
                  <a:prstGeom prst="rect">
                    <a:avLst/>
                  </a:prstGeom>
                  <a:solidFill>
                    <a:srgbClr val="179F5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31" name="직사각형 5">
                    <a:extLst>
                      <a:ext uri="{FF2B5EF4-FFF2-40B4-BE49-F238E27FC236}">
                        <a16:creationId xmlns:a16="http://schemas.microsoft.com/office/drawing/2014/main" id="{B6D0838A-B981-4219-8203-A3F5CD3215B3}"/>
                      </a:ext>
                    </a:extLst>
                  </p:cNvPr>
                  <p:cNvSpPr/>
                  <p:nvPr/>
                </p:nvSpPr>
                <p:spPr>
                  <a:xfrm>
                    <a:off x="227860" y="748681"/>
                    <a:ext cx="3133817" cy="3133817"/>
                  </a:xfrm>
                  <a:prstGeom prst="rect">
                    <a:avLst/>
                  </a:prstGeom>
                  <a:solidFill>
                    <a:srgbClr val="DE4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A5F996D-15ED-405D-BC51-63C17C6B6357}"/>
                    </a:ext>
                  </a:extLst>
                </p:cNvPr>
                <p:cNvSpPr txBox="1"/>
                <p:nvPr/>
              </p:nvSpPr>
              <p:spPr>
                <a:xfrm>
                  <a:off x="1007566" y="1993037"/>
                  <a:ext cx="783121" cy="4405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높이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C6E444F-9931-42BB-8DEF-0485082ECBBC}"/>
                    </a:ext>
                  </a:extLst>
                </p:cNvPr>
                <p:cNvSpPr txBox="1"/>
                <p:nvPr/>
              </p:nvSpPr>
              <p:spPr>
                <a:xfrm>
                  <a:off x="2936416" y="3913569"/>
                  <a:ext cx="783121" cy="4405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너비</a:t>
                  </a: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B49A71-8731-4C06-BE9A-F6A2555ED7CF}"/>
                  </a:ext>
                </a:extLst>
              </p:cNvPr>
              <p:cNvSpPr txBox="1"/>
              <p:nvPr/>
            </p:nvSpPr>
            <p:spPr>
              <a:xfrm>
                <a:off x="3859142" y="4277247"/>
                <a:ext cx="426229" cy="440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R</a:t>
                </a:r>
                <a:endParaRPr lang="ko-KR" altLang="en-US" sz="12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899534-E9BC-4718-81CB-9F792E1510AB}"/>
                  </a:ext>
                </a:extLst>
              </p:cNvPr>
              <p:cNvSpPr txBox="1"/>
              <p:nvPr/>
            </p:nvSpPr>
            <p:spPr>
              <a:xfrm>
                <a:off x="4025787" y="4120411"/>
                <a:ext cx="449174" cy="440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G</a:t>
                </a:r>
                <a:endParaRPr lang="ko-KR" altLang="en-US" sz="12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C45C4F1-4D5F-4EE5-A5E2-C253C68D732D}"/>
                  </a:ext>
                </a:extLst>
              </p:cNvPr>
              <p:cNvSpPr txBox="1"/>
              <p:nvPr/>
            </p:nvSpPr>
            <p:spPr>
              <a:xfrm>
                <a:off x="4209448" y="3965287"/>
                <a:ext cx="426229" cy="440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B</a:t>
                </a:r>
                <a:endParaRPr lang="ko-KR" altLang="en-US" sz="1200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452286-3761-4B0A-AA46-43E69530A91B}"/>
                </a:ext>
              </a:extLst>
            </p:cNvPr>
            <p:cNvSpPr txBox="1"/>
            <p:nvPr/>
          </p:nvSpPr>
          <p:spPr>
            <a:xfrm>
              <a:off x="5763092" y="2630464"/>
              <a:ext cx="783121" cy="440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채널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E2B211-EE03-43C7-A2F2-3E75EED4D57E}"/>
                </a:ext>
              </a:extLst>
            </p:cNvPr>
            <p:cNvSpPr txBox="1"/>
            <p:nvPr/>
          </p:nvSpPr>
          <p:spPr>
            <a:xfrm>
              <a:off x="8609127" y="1870999"/>
              <a:ext cx="783121" cy="440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시간</a:t>
              </a:r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4673832" y="2527730"/>
              <a:ext cx="825630" cy="5747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32" name="Content Placeholder 2"/>
          <p:cNvSpPr txBox="1">
            <a:spLocks/>
          </p:cNvSpPr>
          <p:nvPr/>
        </p:nvSpPr>
        <p:spPr>
          <a:xfrm>
            <a:off x="5391824" y="2880805"/>
            <a:ext cx="5751199" cy="523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높이</a:t>
            </a:r>
            <a:r>
              <a:rPr lang="en-US" altLang="ko-KR" dirty="0"/>
              <a:t>×</a:t>
            </a:r>
            <a:r>
              <a:rPr lang="ko-KR" altLang="en-US" dirty="0"/>
              <a:t>너비</a:t>
            </a:r>
            <a:r>
              <a:rPr lang="en-US" altLang="ko-KR" dirty="0"/>
              <a:t>×RGB]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[</a:t>
            </a:r>
            <a:r>
              <a:rPr lang="ko-KR" altLang="en-US" dirty="0"/>
              <a:t>채널</a:t>
            </a:r>
            <a:r>
              <a:rPr lang="en-US" altLang="ko-KR" dirty="0"/>
              <a:t>×</a:t>
            </a:r>
            <a:r>
              <a:rPr lang="ko-KR" altLang="en-US" dirty="0"/>
              <a:t>시간</a:t>
            </a:r>
            <a:r>
              <a:rPr lang="en-US" altLang="ko-KR" dirty="0"/>
              <a:t>×1(Feature map)]</a:t>
            </a:r>
            <a:endParaRPr lang="en-US" dirty="0"/>
          </a:p>
        </p:txBody>
      </p:sp>
      <p:sp>
        <p:nvSpPr>
          <p:cNvPr id="33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내용 개체 틀 11">
            <a:extLst>
              <a:ext uri="{FF2B5EF4-FFF2-40B4-BE49-F238E27FC236}">
                <a16:creationId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2956533" y="5840314"/>
            <a:ext cx="2407412" cy="3152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Sakhavi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IEEE-TNNLS</a:t>
            </a:r>
            <a:r>
              <a:rPr lang="en-US" altLang="ko-KR" sz="1000" dirty="0"/>
              <a:t>, 2018]</a:t>
            </a:r>
          </a:p>
        </p:txBody>
      </p:sp>
    </p:spTree>
    <p:extLst>
      <p:ext uri="{BB962C8B-B14F-4D97-AF65-F5344CB8AC3E}">
        <p14:creationId xmlns:p14="http://schemas.microsoft.com/office/powerpoint/2010/main" val="513729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694B6D-1488-0D40-9042-CEDBA02366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BA661B-5B7C-0946-978A-5C37E76CCE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1003" y="3250487"/>
            <a:ext cx="5813866" cy="2107337"/>
          </a:xfrm>
        </p:spPr>
        <p:txBody>
          <a:bodyPr/>
          <a:lstStyle/>
          <a:p>
            <a:pPr marL="0" indent="0" algn="ctr">
              <a:buNone/>
            </a:pPr>
            <a:r>
              <a:rPr kumimoji="1" lang="ko-KR" altLang="en-US" b="1" dirty="0"/>
              <a:t>계산식</a:t>
            </a:r>
            <a:r>
              <a:rPr kumimoji="1" lang="ko-KR" altLang="en-US" dirty="0"/>
              <a:t>을</a:t>
            </a:r>
          </a:p>
          <a:p>
            <a:pPr marL="0" indent="0" algn="ctr">
              <a:buNone/>
            </a:pPr>
            <a:r>
              <a:rPr kumimoji="1" lang="en" altLang="ko-KR" b="1" dirty="0"/>
              <a:t>Tensor</a:t>
            </a:r>
            <a:r>
              <a:rPr kumimoji="1" lang="en" altLang="ko-KR" dirty="0"/>
              <a:t>: </a:t>
            </a:r>
            <a:r>
              <a:rPr kumimoji="1" lang="ko-KR" altLang="en-US" dirty="0" err="1"/>
              <a:t>텐서로</a:t>
            </a:r>
            <a:r>
              <a:rPr kumimoji="1" lang="ko-KR" altLang="en-US" dirty="0"/>
              <a:t> 형성된 그래프로</a:t>
            </a:r>
          </a:p>
          <a:p>
            <a:pPr marL="0" indent="0" algn="ctr">
              <a:buNone/>
            </a:pPr>
            <a:r>
              <a:rPr kumimoji="1" lang="en" altLang="ko-KR" b="1" dirty="0"/>
              <a:t>Flow</a:t>
            </a:r>
            <a:r>
              <a:rPr kumimoji="1" lang="en" altLang="ko-KR" dirty="0"/>
              <a:t>: </a:t>
            </a:r>
            <a:r>
              <a:rPr kumimoji="1" lang="ko-KR" altLang="en-US" dirty="0"/>
              <a:t>흘려 보내</a:t>
            </a:r>
          </a:p>
          <a:p>
            <a:pPr marL="0" indent="0" algn="ctr">
              <a:buNone/>
            </a:pPr>
            <a:r>
              <a:rPr kumimoji="1" lang="ko-KR" altLang="en-US" b="1" dirty="0"/>
              <a:t>풀어주는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라이브러리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4DD7C9-21B3-6E42-B6C1-886EEC3E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92" y="1065369"/>
            <a:ext cx="1729088" cy="147365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605218C-7A77-D94A-8CEF-DE956A89D262}"/>
              </a:ext>
            </a:extLst>
          </p:cNvPr>
          <p:cNvGrpSpPr/>
          <p:nvPr/>
        </p:nvGrpSpPr>
        <p:grpSpPr>
          <a:xfrm>
            <a:off x="7199890" y="4209705"/>
            <a:ext cx="3155148" cy="1979532"/>
            <a:chOff x="6249452" y="4411980"/>
            <a:chExt cx="3155148" cy="197953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DC8E8A3-A96F-FE40-91B0-D491E2648C93}"/>
                </a:ext>
              </a:extLst>
            </p:cNvPr>
            <p:cNvGrpSpPr/>
            <p:nvPr/>
          </p:nvGrpSpPr>
          <p:grpSpPr>
            <a:xfrm>
              <a:off x="6249452" y="4411980"/>
              <a:ext cx="3155148" cy="1979532"/>
              <a:chOff x="943428" y="3293914"/>
              <a:chExt cx="3155148" cy="197953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E4EDDD6-3C8F-EF4E-BE92-B8E648B106EA}"/>
                  </a:ext>
                </a:extLst>
              </p:cNvPr>
              <p:cNvSpPr/>
              <p:nvPr/>
            </p:nvSpPr>
            <p:spPr>
              <a:xfrm>
                <a:off x="943428" y="3293914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3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C06A226-0300-3740-83BF-3D686FB1E076}"/>
                  </a:ext>
                </a:extLst>
              </p:cNvPr>
              <p:cNvSpPr/>
              <p:nvPr/>
            </p:nvSpPr>
            <p:spPr>
              <a:xfrm>
                <a:off x="943428" y="4323327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4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4" name="직선 화살표 연결선 12">
                <a:extLst>
                  <a:ext uri="{FF2B5EF4-FFF2-40B4-BE49-F238E27FC236}">
                    <a16:creationId xmlns:a16="http://schemas.microsoft.com/office/drawing/2014/main" id="{B2CD7E11-5244-1A4C-9A18-2ED96FF88EDE}"/>
                  </a:ext>
                </a:extLst>
              </p:cNvPr>
              <p:cNvCxnSpPr>
                <a:cxnSpLocks/>
                <a:stCxn id="13" idx="6"/>
                <a:endCxn id="15" idx="2"/>
              </p:cNvCxnSpPr>
              <p:nvPr/>
            </p:nvCxnSpPr>
            <p:spPr>
              <a:xfrm flipV="1">
                <a:off x="1576841" y="4296659"/>
                <a:ext cx="393262" cy="343375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E39D28-F6A7-C945-B78C-292800DB415E}"/>
                  </a:ext>
                </a:extLst>
              </p:cNvPr>
              <p:cNvSpPr txBox="1"/>
              <p:nvPr/>
            </p:nvSpPr>
            <p:spPr>
              <a:xfrm>
                <a:off x="1772103" y="3927327"/>
                <a:ext cx="396000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ea typeface="맑은 고딕" panose="020B0503020000020004" pitchFamily="50" charset="-127"/>
                  </a:rPr>
                  <a:t>×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직선 화살표 연결선 14">
                <a:extLst>
                  <a:ext uri="{FF2B5EF4-FFF2-40B4-BE49-F238E27FC236}">
                    <a16:creationId xmlns:a16="http://schemas.microsoft.com/office/drawing/2014/main" id="{0BBD5FC4-DA53-2049-A491-721E7577FBC1}"/>
                  </a:ext>
                </a:extLst>
              </p:cNvPr>
              <p:cNvCxnSpPr>
                <a:cxnSpLocks/>
                <a:stCxn id="12" idx="6"/>
                <a:endCxn id="15" idx="0"/>
              </p:cNvCxnSpPr>
              <p:nvPr/>
            </p:nvCxnSpPr>
            <p:spPr>
              <a:xfrm>
                <a:off x="1576841" y="3610621"/>
                <a:ext cx="393262" cy="316706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CA5B1310-4EEA-EB49-B35B-387CD8C6F2B9}"/>
                  </a:ext>
                </a:extLst>
              </p:cNvPr>
              <p:cNvSpPr/>
              <p:nvPr/>
            </p:nvSpPr>
            <p:spPr>
              <a:xfrm>
                <a:off x="2499927" y="4640033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73E431-689B-FF4C-B88E-5E41A2E0C4C0}"/>
                  </a:ext>
                </a:extLst>
              </p:cNvPr>
              <p:cNvSpPr txBox="1"/>
              <p:nvPr/>
            </p:nvSpPr>
            <p:spPr>
              <a:xfrm>
                <a:off x="2618633" y="3927327"/>
                <a:ext cx="396000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+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B77799E5-AAD4-4C41-A0CD-99502120800A}"/>
                  </a:ext>
                </a:extLst>
              </p:cNvPr>
              <p:cNvCxnSpPr>
                <a:cxnSpLocks/>
                <a:stCxn id="15" idx="3"/>
                <a:endCxn id="18" idx="1"/>
              </p:cNvCxnSpPr>
              <p:nvPr/>
            </p:nvCxnSpPr>
            <p:spPr>
              <a:xfrm>
                <a:off x="2168103" y="4111993"/>
                <a:ext cx="45053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CB56C84E-8F2B-AF4C-8A1B-86E7B344F68F}"/>
                  </a:ext>
                </a:extLst>
              </p:cNvPr>
              <p:cNvCxnSpPr>
                <a:cxnSpLocks/>
                <a:stCxn id="17" idx="0"/>
                <a:endCxn id="18" idx="2"/>
              </p:cNvCxnSpPr>
              <p:nvPr/>
            </p:nvCxnSpPr>
            <p:spPr>
              <a:xfrm flipH="1" flipV="1">
                <a:off x="2816633" y="4296659"/>
                <a:ext cx="1" cy="3433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D6AA60A-39BA-A644-8099-F3ED549D00A4}"/>
                  </a:ext>
                </a:extLst>
              </p:cNvPr>
              <p:cNvSpPr/>
              <p:nvPr/>
            </p:nvSpPr>
            <p:spPr>
              <a:xfrm>
                <a:off x="3465163" y="3808620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D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2A8E63CF-43A2-1F44-91A9-DBFBD1850066}"/>
                  </a:ext>
                </a:extLst>
              </p:cNvPr>
              <p:cNvCxnSpPr>
                <a:cxnSpLocks/>
                <a:stCxn id="18" idx="3"/>
                <a:endCxn id="21" idx="2"/>
              </p:cNvCxnSpPr>
              <p:nvPr/>
            </p:nvCxnSpPr>
            <p:spPr>
              <a:xfrm>
                <a:off x="3014633" y="4111993"/>
                <a:ext cx="450530" cy="133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0BE11B-B250-2A42-9F69-08C9F14AE67F}"/>
                </a:ext>
              </a:extLst>
            </p:cNvPr>
            <p:cNvSpPr txBox="1"/>
            <p:nvPr/>
          </p:nvSpPr>
          <p:spPr>
            <a:xfrm>
              <a:off x="8800221" y="5916451"/>
              <a:ext cx="502817" cy="316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D</a:t>
              </a: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=?</a:t>
              </a: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090D4B6E-2885-A646-B18A-9F4E2688A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63" y="530855"/>
            <a:ext cx="4693802" cy="3344513"/>
          </a:xfrm>
          <a:prstGeom prst="rect">
            <a:avLst/>
          </a:prstGeom>
        </p:spPr>
      </p:pic>
      <p:sp>
        <p:nvSpPr>
          <p:cNvPr id="25" name="슬라이드 번호 개체 틀 4">
            <a:extLst>
              <a:ext uri="{FF2B5EF4-FFF2-40B4-BE49-F238E27FC236}">
                <a16:creationId xmlns:a16="http://schemas.microsoft.com/office/drawing/2014/main" id="{7C48AC32-F6AB-DC44-AFB1-7C9EB03C6C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7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DeepConvNet</a:t>
            </a:r>
            <a:r>
              <a:rPr lang="ko-KR" altLang="en-US" sz="3200" dirty="0"/>
              <a:t> </a:t>
            </a:r>
            <a:r>
              <a:rPr lang="en-US" sz="1800" dirty="0"/>
              <a:t>[</a:t>
            </a:r>
            <a:r>
              <a:rPr lang="en-US" sz="1800" dirty="0" err="1"/>
              <a:t>Schirrmeister</a:t>
            </a:r>
            <a:r>
              <a:rPr lang="en-US" sz="1800" dirty="0"/>
              <a:t> </a:t>
            </a:r>
            <a:r>
              <a:rPr lang="en-US" sz="1800" i="1" dirty="0"/>
              <a:t>et al</a:t>
            </a:r>
            <a:r>
              <a:rPr lang="en-US" sz="1800" dirty="0"/>
              <a:t>.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i="1" dirty="0"/>
              <a:t>HBM</a:t>
            </a:r>
            <a:r>
              <a:rPr lang="en-US" altLang="ko-KR" sz="1800" dirty="0"/>
              <a:t>, 2017</a:t>
            </a:r>
            <a:r>
              <a:rPr lang="en-US" sz="1800" dirty="0"/>
              <a:t>]</a:t>
            </a:r>
            <a:endParaRPr 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7</a:t>
            </a:r>
            <a:endParaRPr kumimoji="1" lang="ko-KR" alt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09" y="751179"/>
            <a:ext cx="9509982" cy="4012883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9814" y="5079491"/>
            <a:ext cx="8607836" cy="259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dirty="0"/>
              <a:t>시간축 정보 추출</a:t>
            </a:r>
            <a:r>
              <a:rPr lang="en-US" altLang="ko-KR" dirty="0"/>
              <a:t>(1×10 </a:t>
            </a:r>
            <a:r>
              <a:rPr lang="ko-KR" altLang="en-US" dirty="0"/>
              <a:t>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(1</a:t>
            </a:r>
            <a:r>
              <a:rPr lang="en-US" altLang="ko-KR" dirty="0">
                <a:sym typeface="Wingdings" panose="05000000000000000000" pitchFamily="2" charset="2"/>
              </a:rPr>
              <a:t> 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25</a:t>
            </a:r>
            <a:r>
              <a:rPr lang="en-US" altLang="ko-KR" dirty="0"/>
              <a:t>)</a:t>
            </a:r>
            <a:endParaRPr lang="ko-KR" altLang="en-US" dirty="0"/>
          </a:p>
          <a:p>
            <a:pPr marL="342900" indent="-342900">
              <a:buAutoNum type="arabicPeriod"/>
            </a:pPr>
            <a:r>
              <a:rPr lang="ko-KR" altLang="en-US" dirty="0"/>
              <a:t>공간축 정보 추출</a:t>
            </a:r>
            <a:r>
              <a:rPr lang="en-US" altLang="ko-KR" dirty="0"/>
              <a:t>(22×1</a:t>
            </a:r>
            <a:r>
              <a:rPr lang="ko-KR" altLang="en-US" dirty="0"/>
              <a:t> 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Batch Normalization, ELU </a:t>
            </a:r>
            <a:r>
              <a:rPr lang="ko-KR" altLang="en-US" dirty="0"/>
              <a:t>활성화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Max</a:t>
            </a:r>
            <a:r>
              <a:rPr lang="ko-KR" altLang="en-US" dirty="0"/>
              <a:t> </a:t>
            </a:r>
            <a:r>
              <a:rPr lang="en-US" altLang="ko-KR" dirty="0"/>
              <a:t>Pooling</a:t>
            </a:r>
            <a:r>
              <a:rPr lang="ko-KR" altLang="en-US" dirty="0"/>
              <a:t>을 통한 </a:t>
            </a:r>
            <a:r>
              <a:rPr lang="en-US" altLang="ko-KR" dirty="0" err="1"/>
              <a:t>downsampling</a:t>
            </a:r>
            <a:r>
              <a:rPr lang="en-US" altLang="ko-KR" dirty="0"/>
              <a:t>, Dropout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389" y="4919641"/>
            <a:ext cx="3434366" cy="1191199"/>
          </a:xfrm>
          <a:prstGeom prst="rect">
            <a:avLst/>
          </a:prstGeom>
        </p:spPr>
      </p:pic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43323" y="3107748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22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634248" y="1438103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22</a:t>
            </a:r>
            <a:endParaRPr lang="en-US" sz="1400"/>
          </a:p>
        </p:txBody>
      </p:sp>
      <p:sp>
        <p:nvSpPr>
          <p:cNvPr id="9" name="TextBox 8"/>
          <p:cNvSpPr txBox="1"/>
          <p:nvPr/>
        </p:nvSpPr>
        <p:spPr>
          <a:xfrm>
            <a:off x="4645116" y="2864366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22</a:t>
            </a:r>
            <a:endParaRPr 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5448127" y="2035082"/>
            <a:ext cx="48738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512</a:t>
            </a:r>
            <a:endParaRPr lang="ko-KR" altLang="en-US" sz="1400" dirty="0"/>
          </a:p>
          <a:p>
            <a:pPr algn="ctr"/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81209" y="3817797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503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581209" y="4534074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503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86827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262130" y="4826597"/>
            <a:ext cx="10929869" cy="1771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 startAt="4"/>
            </a:pPr>
            <a:r>
              <a:rPr lang="ko-KR" altLang="en-US" dirty="0"/>
              <a:t>시간축 정보 추출</a:t>
            </a:r>
            <a:r>
              <a:rPr lang="en-US" altLang="ko-KR" dirty="0"/>
              <a:t>(1×10</a:t>
            </a:r>
            <a:r>
              <a:rPr lang="ko-KR" altLang="en-US" dirty="0"/>
              <a:t> 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Batch Normalization, ELU</a:t>
            </a:r>
            <a:r>
              <a:rPr lang="ko-KR" altLang="en-US" dirty="0"/>
              <a:t> 활성화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(25</a:t>
            </a:r>
            <a:r>
              <a:rPr lang="en-US" altLang="ko-KR" dirty="0">
                <a:sym typeface="Wingdings" panose="05000000000000000000" pitchFamily="2" charset="2"/>
              </a:rPr>
              <a:t>50</a:t>
            </a:r>
            <a:r>
              <a:rPr lang="en-US" altLang="ko-KR" dirty="0"/>
              <a:t>)</a:t>
            </a:r>
            <a:endParaRPr lang="ko-KR" altLang="en-US" dirty="0"/>
          </a:p>
          <a:p>
            <a:pPr marL="342900" indent="-342900">
              <a:buAutoNum type="arabicPeriod" startAt="4"/>
            </a:pPr>
            <a:r>
              <a:rPr lang="en-US" altLang="ko-KR" dirty="0"/>
              <a:t>Max Pooling</a:t>
            </a:r>
            <a:r>
              <a:rPr lang="ko-KR" altLang="en-US" dirty="0"/>
              <a:t>을 통한 </a:t>
            </a:r>
            <a:r>
              <a:rPr lang="en-US" altLang="ko-KR" dirty="0" err="1"/>
              <a:t>downsampling</a:t>
            </a:r>
            <a:r>
              <a:rPr lang="en-US" altLang="ko-KR" dirty="0"/>
              <a:t>, Dropout</a:t>
            </a:r>
          </a:p>
          <a:p>
            <a:pPr marL="342900" indent="-342900">
              <a:buAutoNum type="arabicPeriod" startAt="4"/>
            </a:pPr>
            <a:endParaRPr lang="en-US" altLang="ko-KR" dirty="0"/>
          </a:p>
          <a:p>
            <a:pPr marL="342900" indent="-342900">
              <a:buAutoNum type="arabicPeriod" startAt="4"/>
            </a:pPr>
            <a:r>
              <a:rPr lang="ko-KR" altLang="en-US" dirty="0"/>
              <a:t>시간축 정보 추출</a:t>
            </a:r>
            <a:r>
              <a:rPr lang="en-US" altLang="ko-KR" dirty="0"/>
              <a:t>(1×10</a:t>
            </a:r>
            <a:r>
              <a:rPr lang="ko-KR" altLang="en-US" dirty="0"/>
              <a:t> 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Batch Normalization, ELU</a:t>
            </a:r>
            <a:r>
              <a:rPr lang="ko-KR" altLang="en-US" dirty="0"/>
              <a:t> 활성화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(50</a:t>
            </a:r>
            <a:r>
              <a:rPr lang="en-US" altLang="ko-KR" dirty="0">
                <a:sym typeface="Wingdings" panose="05000000000000000000" pitchFamily="2" charset="2"/>
              </a:rPr>
              <a:t>100)</a:t>
            </a:r>
            <a:endParaRPr lang="ko-KR" alt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</a:pPr>
            <a:r>
              <a:rPr lang="en-US" altLang="ko-KR" dirty="0">
                <a:sym typeface="Wingdings" panose="05000000000000000000" pitchFamily="2" charset="2"/>
              </a:rPr>
              <a:t>Max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Pooling</a:t>
            </a:r>
            <a:r>
              <a:rPr lang="ko-KR" altLang="en-US" dirty="0">
                <a:sym typeface="Wingdings" panose="05000000000000000000" pitchFamily="2" charset="2"/>
              </a:rPr>
              <a:t>을 통한 </a:t>
            </a:r>
            <a:r>
              <a:rPr lang="en-US" altLang="ko-KR" dirty="0" err="1">
                <a:sym typeface="Wingdings" panose="05000000000000000000" pitchFamily="2" charset="2"/>
              </a:rPr>
              <a:t>downsampling</a:t>
            </a:r>
            <a:r>
              <a:rPr lang="en-US" altLang="ko-KR" dirty="0">
                <a:sym typeface="Wingdings" panose="05000000000000000000" pitchFamily="2" charset="2"/>
              </a:rPr>
              <a:t>, Dropout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32" y="159358"/>
            <a:ext cx="10741377" cy="4718755"/>
          </a:xfrm>
          <a:prstGeom prst="rect">
            <a:avLst/>
          </a:prstGeo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03166" y="956976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167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028924" y="1972257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158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529189" y="3361924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52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529189" y="4544458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43</a:t>
            </a:r>
            <a:endParaRPr lang="ko-KR" altLang="en-US" sz="1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1962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300766" y="5009881"/>
            <a:ext cx="10891233" cy="1711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 startAt="8"/>
            </a:pPr>
            <a:r>
              <a:rPr lang="ko-KR" altLang="en-US" dirty="0"/>
              <a:t>시간축 정보 추출</a:t>
            </a:r>
            <a:r>
              <a:rPr lang="en-US" altLang="ko-KR" dirty="0"/>
              <a:t>(1×10</a:t>
            </a:r>
            <a:r>
              <a:rPr lang="ko-KR" altLang="en-US" dirty="0"/>
              <a:t>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Batch Normalization, ELU</a:t>
            </a:r>
            <a:r>
              <a:rPr lang="ko-KR" altLang="en-US" dirty="0"/>
              <a:t> 활성화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(100</a:t>
            </a:r>
            <a:r>
              <a:rPr lang="en-US" altLang="ko-KR" dirty="0">
                <a:sym typeface="Wingdings" panose="05000000000000000000" pitchFamily="2" charset="2"/>
              </a:rPr>
              <a:t>200</a:t>
            </a:r>
            <a:r>
              <a:rPr lang="en-US" altLang="ko-KR" dirty="0"/>
              <a:t>)</a:t>
            </a:r>
            <a:endParaRPr lang="ko-KR" altLang="en-US" dirty="0"/>
          </a:p>
          <a:p>
            <a:pPr marL="342900" indent="-342900">
              <a:buAutoNum type="arabicPeriod" startAt="8"/>
            </a:pPr>
            <a:r>
              <a:rPr lang="en-US" altLang="ko-KR" dirty="0"/>
              <a:t>Max Pooling</a:t>
            </a:r>
            <a:r>
              <a:rPr lang="ko-KR" altLang="en-US" dirty="0"/>
              <a:t>을 통한 </a:t>
            </a:r>
            <a:r>
              <a:rPr lang="en-US" altLang="ko-KR" dirty="0" err="1"/>
              <a:t>downsampling</a:t>
            </a:r>
            <a:r>
              <a:rPr lang="en-US" altLang="ko-KR" dirty="0"/>
              <a:t>, Dropout</a:t>
            </a:r>
            <a:endParaRPr lang="ko-KR" altLang="en-US" dirty="0"/>
          </a:p>
          <a:p>
            <a:pPr marL="342900" indent="-342900">
              <a:buAutoNum type="arabicPeriod" startAt="8"/>
            </a:pPr>
            <a:endParaRPr lang="ko-KR" altLang="en-US" dirty="0"/>
          </a:p>
          <a:p>
            <a:pPr marL="342900" indent="-342900">
              <a:buAutoNum type="arabicPeriod" startAt="8"/>
            </a:pPr>
            <a:r>
              <a:rPr lang="en-US" altLang="ko-KR" dirty="0"/>
              <a:t>Dense</a:t>
            </a:r>
            <a:r>
              <a:rPr lang="ko-KR" altLang="en-US" dirty="0"/>
              <a:t> </a:t>
            </a:r>
            <a:r>
              <a:rPr lang="en-US" altLang="ko-KR" dirty="0"/>
              <a:t>layer(sigmoid</a:t>
            </a:r>
            <a:r>
              <a:rPr lang="ko-KR" altLang="en-US" dirty="0"/>
              <a:t> 활성화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/>
              <a:t>Classifier </a:t>
            </a:r>
            <a:r>
              <a:rPr lang="ko-KR" altLang="en-US" dirty="0"/>
              <a:t>구성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30" y="144214"/>
            <a:ext cx="10328349" cy="4865667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29189" y="1095242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14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593584" y="2306159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183865" y="3806719"/>
            <a:ext cx="174574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400" dirty="0"/>
          </a:p>
          <a:p>
            <a:pPr algn="ctr"/>
            <a:endParaRPr lang="ko-KR" altLang="en-US" sz="1400" dirty="0"/>
          </a:p>
          <a:p>
            <a:pPr algn="ctr"/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898974" y="3155594"/>
            <a:ext cx="188741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Sigmoid Unit</a:t>
            </a:r>
            <a:endParaRPr lang="ko-KR" altLang="en-US" sz="1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9795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분류 실험</a:t>
            </a:r>
            <a:endParaRPr lang="en-US" sz="3200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13"/>
          </p:nvPr>
        </p:nvSpPr>
        <p:spPr>
          <a:xfrm>
            <a:off x="972355" y="5284949"/>
            <a:ext cx="11339849" cy="1573051"/>
          </a:xfrm>
          <a:prstGeom prst="rect">
            <a:avLst/>
          </a:prstGeom>
        </p:spPr>
        <p:txBody>
          <a:bodyPr/>
          <a:lstStyle/>
          <a:p>
            <a:r>
              <a:rPr lang="ko-KR" altLang="en-US" sz="1800" dirty="0"/>
              <a:t>학습 시</a:t>
            </a:r>
            <a:r>
              <a:rPr lang="en-US" altLang="ko-KR" sz="1800" dirty="0"/>
              <a:t>,</a:t>
            </a:r>
            <a:r>
              <a:rPr lang="ko-KR" altLang="en-US" sz="1800" dirty="0"/>
              <a:t> 매 </a:t>
            </a:r>
            <a:r>
              <a:rPr lang="en-US" altLang="ko-KR" sz="1800" dirty="0"/>
              <a:t>epoch</a:t>
            </a:r>
            <a:r>
              <a:rPr lang="ko-KR" altLang="en-US" sz="1800" dirty="0"/>
              <a:t>마다 </a:t>
            </a:r>
            <a:r>
              <a:rPr lang="en-US" altLang="ko-KR" sz="1800" dirty="0"/>
              <a:t>training </a:t>
            </a:r>
            <a:r>
              <a:rPr lang="ko-KR" altLang="en-US" sz="1800" dirty="0"/>
              <a:t>데이터를 무작위로 뒤섞어서</a:t>
            </a:r>
            <a:r>
              <a:rPr lang="en-US" altLang="ko-KR" sz="1800" dirty="0"/>
              <a:t>,</a:t>
            </a:r>
            <a:r>
              <a:rPr lang="ko-KR" altLang="en-US" sz="1800" dirty="0"/>
              <a:t> 알고리즘이 데이터의 순서를 외우지 않도록 조정</a:t>
            </a:r>
          </a:p>
          <a:p>
            <a:endParaRPr lang="ko-KR" altLang="en-US" sz="1050" dirty="0"/>
          </a:p>
          <a:p>
            <a:r>
              <a:rPr lang="ko-KR" altLang="en-US" sz="1800" dirty="0"/>
              <a:t>매 </a:t>
            </a:r>
            <a:r>
              <a:rPr lang="en-US" altLang="ko-KR" sz="1800" dirty="0"/>
              <a:t>epoch</a:t>
            </a:r>
            <a:r>
              <a:rPr lang="ko-KR" altLang="en-US" sz="1800" dirty="0"/>
              <a:t>마다 </a:t>
            </a:r>
            <a:r>
              <a:rPr lang="en-US" altLang="ko-KR" sz="1800" dirty="0"/>
              <a:t>loss</a:t>
            </a:r>
            <a:r>
              <a:rPr lang="ko-KR" altLang="en-US" sz="1800" dirty="0"/>
              <a:t>를 출력하여</a:t>
            </a:r>
            <a:r>
              <a:rPr lang="en-US" altLang="ko-KR" sz="1800" dirty="0"/>
              <a:t>,</a:t>
            </a:r>
            <a:r>
              <a:rPr lang="ko-KR" altLang="en-US" sz="1800" dirty="0"/>
              <a:t> 학습</a:t>
            </a:r>
            <a:r>
              <a:rPr lang="en-US" altLang="ko-KR" sz="1800" dirty="0"/>
              <a:t> </a:t>
            </a:r>
            <a:r>
              <a:rPr lang="ko-KR" altLang="en-US" sz="1800" dirty="0"/>
              <a:t>진행 상황 확인</a:t>
            </a:r>
            <a:endParaRPr lang="en-US" altLang="ko-KR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86539" y="1439795"/>
            <a:ext cx="7814452" cy="158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슬라이딩 윈도우</a:t>
            </a:r>
            <a:r>
              <a:rPr lang="en-US" altLang="ko-KR" dirty="0"/>
              <a:t>(sliding window)</a:t>
            </a:r>
            <a:r>
              <a:rPr lang="ko-KR" altLang="en-US" dirty="0"/>
              <a:t>를 통한 데이터 증대</a:t>
            </a:r>
            <a:r>
              <a:rPr lang="en-US" altLang="ko-KR" dirty="0"/>
              <a:t>(data augmentation)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46" y="830890"/>
            <a:ext cx="3999592" cy="1752809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4424" y="2493546"/>
            <a:ext cx="11857575" cy="2748927"/>
            <a:chOff x="174343" y="736718"/>
            <a:chExt cx="17026563" cy="3947247"/>
          </a:xfrm>
        </p:grpSpPr>
        <p:grpSp>
          <p:nvGrpSpPr>
            <p:cNvPr id="12" name="Group 11"/>
            <p:cNvGrpSpPr/>
            <p:nvPr/>
          </p:nvGrpSpPr>
          <p:grpSpPr>
            <a:xfrm>
              <a:off x="174343" y="736718"/>
              <a:ext cx="16564233" cy="1890726"/>
              <a:chOff x="174343" y="1477508"/>
              <a:chExt cx="16564233" cy="1890726"/>
            </a:xfrm>
          </p:grpSpPr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862090" y="1786025"/>
                <a:ext cx="11876486" cy="15822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7175" indent="-257175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214313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dirty="0"/>
                  <a:t>Sigmoid </a:t>
                </a:r>
                <a:r>
                  <a:rPr lang="ko-KR" altLang="en-US" dirty="0"/>
                  <a:t>함수를 거쳐 나온 예측값과 실제 레이블 값과의 </a:t>
                </a:r>
                <a:r>
                  <a:rPr lang="en-US" altLang="ko-KR" dirty="0"/>
                  <a:t>cross-entropy</a:t>
                </a:r>
                <a:r>
                  <a:rPr lang="ko-KR" altLang="en-US" dirty="0"/>
                  <a:t> 값을 목적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함수로 사용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343" y="1477508"/>
                <a:ext cx="4687747" cy="1509940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1368626" y="2296365"/>
              <a:ext cx="15832280" cy="2387600"/>
              <a:chOff x="1368626" y="3882107"/>
              <a:chExt cx="15832280" cy="2387600"/>
            </a:xfrm>
          </p:grpSpPr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862090" y="4713011"/>
                <a:ext cx="12338816" cy="13319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7175" indent="-257175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214313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dirty="0"/>
                  <a:t>Adam optimizer</a:t>
                </a:r>
                <a:r>
                  <a:rPr lang="ko-KR" altLang="en-US" dirty="0"/>
                  <a:t>를 이용하여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의 기울기값을 통해 최적화된 </a:t>
                </a:r>
                <a:r>
                  <a:rPr lang="en-US" altLang="ko-KR" dirty="0"/>
                  <a:t>parameter</a:t>
                </a:r>
                <a:r>
                  <a:rPr lang="ko-KR" altLang="en-US" dirty="0"/>
                  <a:t>를 찾음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8626" y="3882107"/>
                <a:ext cx="2679700" cy="2387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69306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네트워크 해석</a:t>
            </a:r>
            <a:endParaRPr 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11</a:t>
            </a:r>
            <a:endParaRPr kumimoji="1" lang="ko-KR" altLang="en-US" dirty="0"/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84" y="1826007"/>
            <a:ext cx="2281577" cy="896334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2992512" y="1383335"/>
            <a:ext cx="9217440" cy="18602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추출한 공간축 컨볼루션 필터는 신경생리학적으로 무의미함</a:t>
            </a:r>
            <a:r>
              <a:rPr lang="en-US" altLang="ko-KR" dirty="0"/>
              <a:t>,</a:t>
            </a:r>
            <a:r>
              <a:rPr lang="ko-KR" altLang="en-US" dirty="0"/>
              <a:t> 즉 해석의 의미가 없음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 err="1"/>
              <a:t>Haufe</a:t>
            </a:r>
            <a:r>
              <a:rPr lang="en-US" altLang="ko-KR" dirty="0"/>
              <a:t> </a:t>
            </a:r>
            <a:r>
              <a:rPr lang="en-US" altLang="ko-KR" i="1" dirty="0"/>
              <a:t>et al</a:t>
            </a:r>
            <a:r>
              <a:rPr lang="en-US" altLang="ko-KR" dirty="0"/>
              <a:t>.</a:t>
            </a:r>
            <a:r>
              <a:rPr lang="ko-KR" altLang="en-US" dirty="0"/>
              <a:t>은 필터에 입력의 공분산</a:t>
            </a:r>
            <a:r>
              <a:rPr lang="en-US" altLang="ko-KR" dirty="0"/>
              <a:t>,</a:t>
            </a:r>
            <a:r>
              <a:rPr lang="ko-KR" altLang="en-US" dirty="0"/>
              <a:t> 추측 레이블의 공분산의 역을 곱해서 </a:t>
            </a:r>
            <a:r>
              <a:rPr lang="en-US" altLang="ko-KR" dirty="0"/>
              <a:t>activation pattern</a:t>
            </a:r>
            <a:r>
              <a:rPr lang="ko-KR" altLang="en-US" dirty="0"/>
              <a:t>을 계산하는 방법을 제안함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Blind source</a:t>
            </a:r>
            <a:r>
              <a:rPr lang="ko-KR" altLang="en-US" dirty="0"/>
              <a:t>에 해당되는 패턴들의 활성화 되는 정도를 계산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588813" y="4264916"/>
            <a:ext cx="5693080" cy="158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계산한 </a:t>
            </a:r>
            <a:r>
              <a:rPr lang="en-US" altLang="ko-KR" dirty="0"/>
              <a:t>activation pattern</a:t>
            </a:r>
            <a:r>
              <a:rPr lang="ko-KR" altLang="en-US" dirty="0"/>
              <a:t> 값을 이용하여 뇌 지형도</a:t>
            </a:r>
            <a:r>
              <a:rPr lang="en-US" altLang="ko-KR" dirty="0"/>
              <a:t>(topography)</a:t>
            </a:r>
            <a:r>
              <a:rPr lang="ko-KR" altLang="en-US" dirty="0"/>
              <a:t>를 그려 오른손</a:t>
            </a:r>
            <a:r>
              <a:rPr lang="en-US" altLang="ko-KR" dirty="0"/>
              <a:t>,</a:t>
            </a:r>
            <a:r>
              <a:rPr lang="ko-KR" altLang="en-US" dirty="0"/>
              <a:t> 왼손 동작 상상 뇌신호에 따른 활성화 정도를 확인 및 해석 가능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86" y="3523220"/>
            <a:ext cx="4130939" cy="2201980"/>
          </a:xfrm>
          <a:prstGeom prst="rect">
            <a:avLst/>
          </a:prstGeom>
        </p:spPr>
      </p:pic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317866" y="2470720"/>
            <a:ext cx="2407412" cy="3152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Haufe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 err="1"/>
              <a:t>NeuroImage</a:t>
            </a:r>
            <a:r>
              <a:rPr lang="en-US" altLang="ko-KR" sz="1000" dirty="0"/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1200908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"/>
            <a:ext cx="12192000" cy="6858002"/>
          </a:xfrm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  <a:br>
              <a:rPr lang="en-US" sz="6000" dirty="0"/>
            </a:br>
            <a:br>
              <a:rPr lang="en-US" sz="6000" dirty="0"/>
            </a:br>
            <a:r>
              <a:rPr lang="en-US" sz="3600" dirty="0"/>
              <a:t>Q &amp; A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200" b="0" dirty="0" err="1">
                <a:solidFill>
                  <a:schemeClr val="tx1"/>
                </a:solidFill>
              </a:rPr>
              <a:t>wjko@korea.ac.kr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https://</a:t>
            </a:r>
            <a:r>
              <a:rPr lang="en-US" sz="3200" b="0" dirty="0" err="1">
                <a:solidFill>
                  <a:schemeClr val="tx1"/>
                </a:solidFill>
              </a:rPr>
              <a:t>ku-milab.org</a:t>
            </a:r>
            <a:endParaRPr lang="en-US" sz="3200" b="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12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40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(Backup)</a:t>
            </a:r>
            <a:r>
              <a:rPr lang="ko-KR" altLang="en-US" sz="3200" dirty="0"/>
              <a:t> </a:t>
            </a:r>
            <a:r>
              <a:rPr lang="en-US" altLang="ko-KR" sz="3200" dirty="0" err="1"/>
              <a:t>ShallowConvNet</a:t>
            </a:r>
            <a:r>
              <a:rPr lang="ko-KR" altLang="en-US" sz="3200" dirty="0"/>
              <a:t> </a:t>
            </a:r>
            <a:r>
              <a:rPr lang="en-US" altLang="ko-KR" sz="1800" dirty="0"/>
              <a:t>[</a:t>
            </a:r>
            <a:r>
              <a:rPr lang="en-US" altLang="ko-KR" sz="1800" dirty="0" err="1"/>
              <a:t>Schirrmeister</a:t>
            </a:r>
            <a:r>
              <a:rPr lang="en-US" altLang="ko-KR" sz="1800" dirty="0"/>
              <a:t> </a:t>
            </a:r>
            <a:r>
              <a:rPr lang="en-US" altLang="ko-KR" sz="1800" i="1" dirty="0"/>
              <a:t>et al.,</a:t>
            </a:r>
            <a:r>
              <a:rPr lang="ko-KR" altLang="en-US" sz="1800" i="1" dirty="0"/>
              <a:t> </a:t>
            </a:r>
            <a:r>
              <a:rPr lang="en-US" altLang="ko-KR" sz="1800" i="1" dirty="0"/>
              <a:t>HBM</a:t>
            </a:r>
            <a:r>
              <a:rPr lang="en-US" altLang="ko-KR" sz="1800" dirty="0"/>
              <a:t>, 2017]</a:t>
            </a:r>
            <a:endParaRPr 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13</a:t>
            </a:r>
            <a:endParaRPr kumimoji="1" lang="ko-KR" alt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20" y="1130210"/>
            <a:ext cx="5254580" cy="5023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262" y="1420597"/>
            <a:ext cx="5819783" cy="3730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262" y="2686590"/>
            <a:ext cx="5819784" cy="5480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262" y="3939947"/>
            <a:ext cx="5819784" cy="6461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1845" y="5291360"/>
            <a:ext cx="5821200" cy="288551"/>
          </a:xfrm>
          <a:prstGeom prst="rect">
            <a:avLst/>
          </a:prstGeom>
        </p:spPr>
      </p:pic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40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E0FF0A-455C-3F44-A843-37334AB06D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DA4D74-0820-D447-99FE-4C2DBA3955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7C17A78-D08D-A94D-B167-841D2F769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>
            <a:normAutofit/>
          </a:bodyPr>
          <a:lstStyle/>
          <a:p>
            <a:r>
              <a:rPr kumimoji="1" lang="en-US" altLang="ko-KR" sz="3200" dirty="0"/>
              <a:t>Tensorflow </a:t>
            </a:r>
            <a:r>
              <a:rPr kumimoji="1" lang="ko-KR" altLang="en-US" sz="3200" dirty="0"/>
              <a:t>구성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92931E0-8905-E24E-8F0D-60441729F2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0622" y="2216923"/>
            <a:ext cx="6123255" cy="29078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" altLang="ko-KR" sz="2400" b="1" dirty="0"/>
              <a:t>API</a:t>
            </a:r>
            <a:r>
              <a:rPr kumimoji="1" lang="en" altLang="ko-KR" sz="2400" dirty="0"/>
              <a:t> (Application Programming Interface)</a:t>
            </a:r>
          </a:p>
          <a:p>
            <a:pPr marL="0" indent="0" algn="ctr">
              <a:buNone/>
            </a:pPr>
            <a:r>
              <a:rPr kumimoji="1" lang="en" altLang="ko-KR" sz="2400" dirty="0"/>
              <a:t>CPU </a:t>
            </a:r>
            <a:r>
              <a:rPr kumimoji="1" lang="ko-KR" altLang="en-US" sz="2400" dirty="0"/>
              <a:t>및 </a:t>
            </a:r>
            <a:r>
              <a:rPr kumimoji="1" lang="en" altLang="ko-KR" sz="2400" dirty="0"/>
              <a:t>GPU</a:t>
            </a:r>
            <a:r>
              <a:rPr kumimoji="1" lang="ko-KR" altLang="en-US" sz="2400" dirty="0"/>
              <a:t>에서 사용될 미리 정의된 </a:t>
            </a:r>
            <a:r>
              <a:rPr kumimoji="1" lang="ko-KR" altLang="en-US" sz="2400" b="1" dirty="0"/>
              <a:t>명령어</a:t>
            </a:r>
          </a:p>
          <a:p>
            <a:pPr marL="0" indent="0" algn="ctr">
              <a:buNone/>
            </a:pPr>
            <a:endParaRPr kumimoji="1" lang="ko-KR" altLang="en-US" sz="2400" dirty="0"/>
          </a:p>
          <a:p>
            <a:pPr marL="0" indent="0" algn="ctr">
              <a:buNone/>
            </a:pPr>
            <a:r>
              <a:rPr kumimoji="1" lang="en" altLang="ko-KR" sz="2400" dirty="0"/>
              <a:t>Tensorflow API: </a:t>
            </a:r>
            <a:r>
              <a:rPr kumimoji="1" lang="en" altLang="ko-KR" sz="2400" dirty="0" err="1"/>
              <a:t>tf.add</a:t>
            </a:r>
            <a:r>
              <a:rPr kumimoji="1" lang="en" altLang="ko-KR" sz="2400" dirty="0"/>
              <a:t>(A, B)</a:t>
            </a:r>
          </a:p>
          <a:p>
            <a:pPr marL="0" indent="0" algn="ctr">
              <a:buNone/>
            </a:pPr>
            <a:r>
              <a:rPr kumimoji="1" lang="en" altLang="ko-KR" sz="2400" dirty="0"/>
              <a:t>↓</a:t>
            </a:r>
          </a:p>
          <a:p>
            <a:pPr marL="0" indent="0" algn="ctr">
              <a:buNone/>
            </a:pPr>
            <a:r>
              <a:rPr kumimoji="1" lang="en" altLang="ko-KR" sz="2400" dirty="0"/>
              <a:t>CPU / GPU: A+B</a:t>
            </a:r>
            <a:endParaRPr kumimoji="1" lang="ko-KR" altLang="en-US" sz="2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A8B3442-F99B-3C4A-A681-AD57BF98DF15}"/>
              </a:ext>
            </a:extLst>
          </p:cNvPr>
          <p:cNvGrpSpPr/>
          <p:nvPr/>
        </p:nvGrpSpPr>
        <p:grpSpPr>
          <a:xfrm>
            <a:off x="6927060" y="1808493"/>
            <a:ext cx="4905041" cy="3726849"/>
            <a:chOff x="405669" y="1937691"/>
            <a:chExt cx="2871853" cy="21820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7B8557E-5ACD-F947-AF3C-7BC684105740}"/>
                </a:ext>
              </a:extLst>
            </p:cNvPr>
            <p:cNvGrpSpPr/>
            <p:nvPr/>
          </p:nvGrpSpPr>
          <p:grpSpPr>
            <a:xfrm>
              <a:off x="405669" y="1937692"/>
              <a:ext cx="2299081" cy="2182033"/>
              <a:chOff x="2082204" y="1276388"/>
              <a:chExt cx="3065443" cy="2909377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7436983A-DD97-AE48-BAA8-0A1C2B74DC55}"/>
                  </a:ext>
                </a:extLst>
              </p:cNvPr>
              <p:cNvGrpSpPr/>
              <p:nvPr/>
            </p:nvGrpSpPr>
            <p:grpSpPr>
              <a:xfrm>
                <a:off x="2639476" y="1276388"/>
                <a:ext cx="2508171" cy="2909377"/>
                <a:chOff x="1403430" y="1924088"/>
                <a:chExt cx="2508171" cy="2909377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4DD409B-74B5-A945-9848-BC60FF6C1979}"/>
                    </a:ext>
                  </a:extLst>
                </p:cNvPr>
                <p:cNvSpPr/>
                <p:nvPr/>
              </p:nvSpPr>
              <p:spPr>
                <a:xfrm>
                  <a:off x="1403438" y="1924088"/>
                  <a:ext cx="2508163" cy="45296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Estimator</a:t>
                  </a: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17C88648-9692-7147-97FB-CF6268A17502}"/>
                    </a:ext>
                  </a:extLst>
                </p:cNvPr>
                <p:cNvSpPr/>
                <p:nvPr/>
              </p:nvSpPr>
              <p:spPr>
                <a:xfrm>
                  <a:off x="1403437" y="2540075"/>
                  <a:ext cx="2508163" cy="45296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tf.layers</a:t>
                  </a: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  </a:t>
                  </a:r>
                  <a:r>
                    <a:rPr kumimoji="0" lang="en-US" altLang="ko-KR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tf.losses</a:t>
                  </a: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  </a:t>
                  </a:r>
                  <a:r>
                    <a:rPr kumimoji="0" lang="en-US" altLang="ko-KR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tf.metrics</a:t>
                  </a: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F4080C50-87B7-F945-8B52-CAF3B2DB76CE}"/>
                    </a:ext>
                  </a:extLst>
                </p:cNvPr>
                <p:cNvSpPr/>
                <p:nvPr/>
              </p:nvSpPr>
              <p:spPr>
                <a:xfrm>
                  <a:off x="1403437" y="3156062"/>
                  <a:ext cx="2508163" cy="45296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Python Tensorflow</a:t>
                  </a: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BE71F96C-BD3C-334C-ABA0-033751206AD9}"/>
                    </a:ext>
                  </a:extLst>
                </p:cNvPr>
                <p:cNvSpPr/>
                <p:nvPr/>
              </p:nvSpPr>
              <p:spPr>
                <a:xfrm>
                  <a:off x="1403437" y="3767435"/>
                  <a:ext cx="2508163" cy="45296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C++ Tensorflow</a:t>
                  </a: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2689FD2F-A54E-944A-AF7A-342DA580CC1E}"/>
                    </a:ext>
                  </a:extLst>
                </p:cNvPr>
                <p:cNvGrpSpPr/>
                <p:nvPr/>
              </p:nvGrpSpPr>
              <p:grpSpPr>
                <a:xfrm>
                  <a:off x="1403430" y="4378808"/>
                  <a:ext cx="2508170" cy="454657"/>
                  <a:chOff x="1403434" y="4463967"/>
                  <a:chExt cx="1873507" cy="454657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8552E22-3536-6B4C-BE68-74F4FE5894FB}"/>
                      </a:ext>
                    </a:extLst>
                  </p:cNvPr>
                  <p:cNvSpPr/>
                  <p:nvPr/>
                </p:nvSpPr>
                <p:spPr>
                  <a:xfrm>
                    <a:off x="1403434" y="4463967"/>
                    <a:ext cx="869085" cy="454657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CPU</a:t>
                    </a:r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E89E2693-1575-0B48-BC0F-D8FAB3B38145}"/>
                      </a:ext>
                    </a:extLst>
                  </p:cNvPr>
                  <p:cNvSpPr/>
                  <p:nvPr/>
                </p:nvSpPr>
                <p:spPr>
                  <a:xfrm>
                    <a:off x="2407857" y="4464812"/>
                    <a:ext cx="869084" cy="45296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GPU</a:t>
                    </a:r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3C7D10-E0CD-B34F-AE12-4DB64B1E27E2}"/>
                  </a:ext>
                </a:extLst>
              </p:cNvPr>
              <p:cNvGrpSpPr/>
              <p:nvPr/>
            </p:nvGrpSpPr>
            <p:grpSpPr>
              <a:xfrm>
                <a:off x="2082204" y="1276388"/>
                <a:ext cx="387591" cy="2907687"/>
                <a:chOff x="1805804" y="1181138"/>
                <a:chExt cx="387591" cy="5815374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CE1D98B3-EC5E-ED45-AB2B-39E995F523EA}"/>
                    </a:ext>
                  </a:extLst>
                </p:cNvPr>
                <p:cNvGrpSpPr/>
                <p:nvPr/>
              </p:nvGrpSpPr>
              <p:grpSpPr>
                <a:xfrm>
                  <a:off x="1805804" y="1181138"/>
                  <a:ext cx="387589" cy="2907686"/>
                  <a:chOff x="6179899" y="5623754"/>
                  <a:chExt cx="387589" cy="2952796"/>
                </a:xfrm>
              </p:grpSpPr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1A07E7A0-252D-2240-8F37-4C46BE4617D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888167" y="6915486"/>
                    <a:ext cx="2952796" cy="369331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자동화</a:t>
                    </a:r>
                  </a:p>
                </p:txBody>
              </p: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326C4013-3DD6-EE41-82C1-C1262CF0E4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67488" y="5623754"/>
                    <a:ext cx="0" cy="2952796"/>
                  </a:xfrm>
                  <a:prstGeom prst="straightConnector1">
                    <a:avLst/>
                  </a:prstGeom>
                  <a:ln w="762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22B87C92-E569-3C43-9867-7170EDF87D33}"/>
                    </a:ext>
                  </a:extLst>
                </p:cNvPr>
                <p:cNvGrpSpPr/>
                <p:nvPr/>
              </p:nvGrpSpPr>
              <p:grpSpPr>
                <a:xfrm>
                  <a:off x="1834299" y="4088824"/>
                  <a:ext cx="359096" cy="2907688"/>
                  <a:chOff x="1522091" y="2824414"/>
                  <a:chExt cx="359096" cy="2952798"/>
                </a:xfrm>
              </p:grpSpPr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EB4BE7CA-D31D-7941-AAE6-8E64000443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81187" y="2824414"/>
                    <a:ext cx="0" cy="2952796"/>
                  </a:xfrm>
                  <a:prstGeom prst="straightConnector1">
                    <a:avLst/>
                  </a:prstGeom>
                  <a:ln w="762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F1F258C-C0A7-7D46-BA99-74BB8DD364C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01868" y="4144642"/>
                    <a:ext cx="2952793" cy="3123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최적화</a:t>
                    </a:r>
                  </a:p>
                </p:txBody>
              </p:sp>
            </p:grpSp>
          </p:grp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F05363-467B-AC44-9A29-D6EA5D736F00}"/>
                </a:ext>
              </a:extLst>
            </p:cNvPr>
            <p:cNvSpPr/>
            <p:nvPr/>
          </p:nvSpPr>
          <p:spPr>
            <a:xfrm rot="10800000">
              <a:off x="2951796" y="1937691"/>
              <a:ext cx="315707" cy="80171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High-level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API</a:t>
              </a:r>
              <a:endPara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C07DF9-382C-6B4C-9180-B32C6E0D941E}"/>
                </a:ext>
              </a:extLst>
            </p:cNvPr>
            <p:cNvSpPr/>
            <p:nvPr/>
          </p:nvSpPr>
          <p:spPr>
            <a:xfrm rot="10800000">
              <a:off x="2961815" y="2833141"/>
              <a:ext cx="315707" cy="80171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Low-level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API</a:t>
              </a:r>
              <a:endPara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D96EDDD4-FB30-6849-9197-83D661100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7580" y="1937691"/>
              <a:ext cx="0" cy="90000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162F0B-948D-3A4C-A8A6-F2080B1CFABF}"/>
                </a:ext>
              </a:extLst>
            </p:cNvPr>
            <p:cNvCxnSpPr>
              <a:cxnSpLocks/>
            </p:cNvCxnSpPr>
            <p:nvPr/>
          </p:nvCxnSpPr>
          <p:spPr>
            <a:xfrm>
              <a:off x="2827580" y="2763390"/>
              <a:ext cx="0" cy="900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49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F96F5-7943-7544-AC23-A20C339D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TensorFlow</a:t>
            </a:r>
            <a:r>
              <a:rPr kumimoji="1" lang="ko-KR" altLang="en-US" sz="3200" dirty="0"/>
              <a:t>의 프로그래밍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5EA0F2-F422-0943-BCBF-EED9AAD3F7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77006" y="1330661"/>
            <a:ext cx="5305097" cy="466615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kumimoji="1" lang="en-US" altLang="ko-KR" b="1" dirty="0"/>
              <a:t>Graph</a:t>
            </a:r>
          </a:p>
          <a:p>
            <a:pPr marL="0" indent="0" algn="ctr">
              <a:buNone/>
            </a:pPr>
            <a:r>
              <a:rPr kumimoji="1" lang="ko-KR" altLang="en-US" dirty="0"/>
              <a:t>계산식 구축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Logit, 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 Layer</a:t>
            </a:r>
          </a:p>
          <a:p>
            <a:pPr marL="457200" lvl="1" indent="0" algn="ctr">
              <a:buNone/>
            </a:pP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/>
              <a:t>Session</a:t>
            </a:r>
          </a:p>
          <a:p>
            <a:pPr marL="0" indent="0" algn="ctr">
              <a:buNone/>
            </a:pPr>
            <a:r>
              <a:rPr kumimoji="1" lang="ko-KR" altLang="en-US" dirty="0"/>
              <a:t>계산 실행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Tensor</a:t>
            </a:r>
            <a:r>
              <a:rPr kumimoji="1" lang="ko-KR" altLang="en-US" dirty="0"/>
              <a:t>의 입력 및 출력</a:t>
            </a:r>
            <a:endParaRPr kumimoji="1" lang="en-US" altLang="ko-KR" dirty="0"/>
          </a:p>
          <a:p>
            <a:pPr marL="0" indent="0" algn="ctr">
              <a:buNone/>
            </a:pP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/>
              <a:t>Trainer</a:t>
            </a:r>
          </a:p>
          <a:p>
            <a:pPr marL="0" indent="0" algn="ctr">
              <a:buNone/>
            </a:pPr>
            <a:r>
              <a:rPr kumimoji="1" lang="ko-KR" altLang="en-US" dirty="0"/>
              <a:t>가중치 갱신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SGD (Stochastic Gradient Descent)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38C112-4CFF-6645-9C6B-A52DCDD4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797" y="1042721"/>
            <a:ext cx="2948644" cy="5242034"/>
          </a:xfrm>
          <a:prstGeom prst="rect">
            <a:avLst/>
          </a:prstGeom>
        </p:spPr>
      </p:pic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18CA49E3-593B-FF44-A3D8-A78B1145F2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6B77D841-A798-4C46-8C94-F26748CDDD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65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92594-7A36-294A-B542-0714F75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Step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1.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Tensor and Variable</a:t>
            </a:r>
            <a:endParaRPr kumimoji="1"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9F3A13-234E-8A42-9833-BAC039C7EA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63829"/>
            <a:ext cx="11273978" cy="3040979"/>
          </a:xfrm>
        </p:spPr>
        <p:txBody>
          <a:bodyPr/>
          <a:lstStyle/>
          <a:p>
            <a:pPr marL="0" indent="0" algn="ctr">
              <a:buNone/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kumimoji="1" lang="ko-KR" altLang="en-US" dirty="0">
                <a:solidFill>
                  <a:srgbClr val="FF0000"/>
                </a:solidFill>
              </a:rPr>
              <a:t>변수 </a:t>
            </a:r>
            <a:r>
              <a:rPr kumimoji="1" lang="en-US" altLang="ko-KR" dirty="0">
                <a:solidFill>
                  <a:srgbClr val="FF0000"/>
                </a:solidFill>
              </a:rPr>
              <a:t>Tensor – </a:t>
            </a:r>
            <a:r>
              <a:rPr kumimoji="1" lang="en-US" altLang="ko-KR" dirty="0" err="1">
                <a:solidFill>
                  <a:srgbClr val="FF0000"/>
                </a:solidFill>
              </a:rPr>
              <a:t>tf.</a:t>
            </a:r>
            <a:r>
              <a:rPr kumimoji="1" lang="en-US" altLang="ko-KR" b="1" dirty="0" err="1">
                <a:solidFill>
                  <a:srgbClr val="FF0000"/>
                </a:solidFill>
              </a:rPr>
              <a:t>Variable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kumimoji="1" lang="en-US" altLang="ko-KR" dirty="0">
              <a:solidFill>
                <a:srgbClr val="002CFB"/>
              </a:solidFill>
            </a:endParaRPr>
          </a:p>
          <a:p>
            <a:pPr marL="0" indent="0" algn="ctr">
              <a:buNone/>
            </a:pPr>
            <a:r>
              <a:rPr kumimoji="1" lang="ko-KR" altLang="en-US" dirty="0">
                <a:solidFill>
                  <a:srgbClr val="002CFB"/>
                </a:solidFill>
              </a:rPr>
              <a:t>입력 </a:t>
            </a:r>
            <a:r>
              <a:rPr kumimoji="1" lang="en-US" altLang="ko-KR" dirty="0">
                <a:solidFill>
                  <a:srgbClr val="002CFB"/>
                </a:solidFill>
              </a:rPr>
              <a:t>Tensor – </a:t>
            </a:r>
            <a:r>
              <a:rPr kumimoji="1" lang="en-US" altLang="ko-KR" dirty="0" err="1">
                <a:solidFill>
                  <a:srgbClr val="002CFB"/>
                </a:solidFill>
              </a:rPr>
              <a:t>tf.</a:t>
            </a:r>
            <a:r>
              <a:rPr kumimoji="1" lang="en-US" altLang="ko-KR" b="1" dirty="0" err="1">
                <a:solidFill>
                  <a:srgbClr val="002CFB"/>
                </a:solidFill>
              </a:rPr>
              <a:t>Placeholder</a:t>
            </a:r>
            <a:endParaRPr kumimoji="1" lang="en-US" altLang="ko-KR" b="1" dirty="0">
              <a:solidFill>
                <a:srgbClr val="002CFB"/>
              </a:solidFill>
            </a:endParaRPr>
          </a:p>
          <a:p>
            <a:pPr marL="0" indent="0" algn="ctr">
              <a:buNone/>
            </a:pP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33" name="바닥글 개체 틀 3">
            <a:extLst>
              <a:ext uri="{FF2B5EF4-FFF2-40B4-BE49-F238E27FC236}">
                <a16:creationId xmlns:a16="http://schemas.microsoft.com/office/drawing/2014/main" id="{EB8FCDCE-BBD6-DB4B-A0B2-BBED8FD27E6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슬라이드 번호 개체 틀 4">
            <a:extLst>
              <a:ext uri="{FF2B5EF4-FFF2-40B4-BE49-F238E27FC236}">
                <a16:creationId xmlns:a16="http://schemas.microsoft.com/office/drawing/2014/main" id="{F3F88C31-BCE6-5149-9DF8-75124E909C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7291E3-0AD3-944C-8AFD-E5510A4181EF}"/>
              </a:ext>
            </a:extLst>
          </p:cNvPr>
          <p:cNvGrpSpPr/>
          <p:nvPr/>
        </p:nvGrpSpPr>
        <p:grpSpPr>
          <a:xfrm>
            <a:off x="6412659" y="4050553"/>
            <a:ext cx="3155148" cy="1979532"/>
            <a:chOff x="943428" y="3293914"/>
            <a:chExt cx="3155148" cy="19795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413D018-8FDF-584A-96D5-38752AA761FD}"/>
                    </a:ext>
                  </a:extLst>
                </p:cNvPr>
                <p:cNvSpPr/>
                <p:nvPr/>
              </p:nvSpPr>
              <p:spPr>
                <a:xfrm>
                  <a:off x="943428" y="3293914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CF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413D018-8FDF-584A-96D5-38752AA761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428" y="3293914"/>
                  <a:ext cx="633413" cy="63341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41B2EE0-0687-E546-A0C8-1E9C1F871C60}"/>
                    </a:ext>
                  </a:extLst>
                </p:cNvPr>
                <p:cNvSpPr/>
                <p:nvPr/>
              </p:nvSpPr>
              <p:spPr>
                <a:xfrm>
                  <a:off x="943428" y="4323327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41B2EE0-0687-E546-A0C8-1E9C1F871C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428" y="4323327"/>
                  <a:ext cx="633413" cy="63341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화살표 연결선 12">
              <a:extLst>
                <a:ext uri="{FF2B5EF4-FFF2-40B4-BE49-F238E27FC236}">
                  <a16:creationId xmlns:a16="http://schemas.microsoft.com/office/drawing/2014/main" id="{B0966B91-BF85-3B48-854A-FEF0896B63E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1576841" y="4296659"/>
              <a:ext cx="393262" cy="34337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6B2A7F-2005-7146-910F-940FB4909875}"/>
                </a:ext>
              </a:extLst>
            </p:cNvPr>
            <p:cNvSpPr txBox="1"/>
            <p:nvPr/>
          </p:nvSpPr>
          <p:spPr>
            <a:xfrm>
              <a:off x="1772103" y="3927327"/>
              <a:ext cx="39600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×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2" name="직선 화살표 연결선 14">
              <a:extLst>
                <a:ext uri="{FF2B5EF4-FFF2-40B4-BE49-F238E27FC236}">
                  <a16:creationId xmlns:a16="http://schemas.microsoft.com/office/drawing/2014/main" id="{14856A03-4BC1-6E4B-9CBD-89E2A9EA9A39}"/>
                </a:ext>
              </a:extLst>
            </p:cNvPr>
            <p:cNvCxnSpPr>
              <a:cxnSpLocks/>
              <a:stCxn id="18" idx="6"/>
              <a:endCxn id="21" idx="0"/>
            </p:cNvCxnSpPr>
            <p:nvPr/>
          </p:nvCxnSpPr>
          <p:spPr>
            <a:xfrm>
              <a:off x="1576841" y="3610621"/>
              <a:ext cx="393262" cy="316706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7B6309B-7A9E-F448-A037-B941E0AAC0EA}"/>
                    </a:ext>
                  </a:extLst>
                </p:cNvPr>
                <p:cNvSpPr/>
                <p:nvPr/>
              </p:nvSpPr>
              <p:spPr>
                <a:xfrm>
                  <a:off x="2499927" y="4640033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7B6309B-7A9E-F448-A037-B941E0AAC0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9927" y="4640033"/>
                  <a:ext cx="633413" cy="63341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853C07-A0F3-0E43-97CA-E68C59FD38EE}"/>
                </a:ext>
              </a:extLst>
            </p:cNvPr>
            <p:cNvSpPr txBox="1"/>
            <p:nvPr/>
          </p:nvSpPr>
          <p:spPr>
            <a:xfrm>
              <a:off x="2618633" y="3927327"/>
              <a:ext cx="39600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+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ACB64C5A-32E2-E543-A6AC-44202AAE7DE9}"/>
                </a:ext>
              </a:extLst>
            </p:cNvPr>
            <p:cNvCxnSpPr>
              <a:cxnSpLocks/>
              <a:stCxn id="21" idx="3"/>
              <a:endCxn id="35" idx="1"/>
            </p:cNvCxnSpPr>
            <p:nvPr/>
          </p:nvCxnSpPr>
          <p:spPr>
            <a:xfrm>
              <a:off x="2168103" y="4111993"/>
              <a:ext cx="45053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73C8B8C-F64D-964A-B64C-B959DA925828}"/>
                </a:ext>
              </a:extLst>
            </p:cNvPr>
            <p:cNvCxnSpPr>
              <a:cxnSpLocks/>
              <a:stCxn id="23" idx="0"/>
              <a:endCxn id="35" idx="2"/>
            </p:cNvCxnSpPr>
            <p:nvPr/>
          </p:nvCxnSpPr>
          <p:spPr>
            <a:xfrm flipH="1" flipV="1">
              <a:off x="2816633" y="4296659"/>
              <a:ext cx="1" cy="3433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5AB782B-B4CB-5B48-A0A6-299CBA929A63}"/>
                    </a:ext>
                  </a:extLst>
                </p:cNvPr>
                <p:cNvSpPr/>
                <p:nvPr/>
              </p:nvSpPr>
              <p:spPr>
                <a:xfrm>
                  <a:off x="3465163" y="3808620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CF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𝒚</m:t>
                        </m:r>
                      </m:oMath>
                    </m:oMathPara>
                  </a14:m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5AB782B-B4CB-5B48-A0A6-299CBA929A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5163" y="3808620"/>
                  <a:ext cx="633413" cy="63341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E4749379-F43C-DA41-8214-9E8CABCE6179}"/>
                </a:ext>
              </a:extLst>
            </p:cNvPr>
            <p:cNvCxnSpPr>
              <a:cxnSpLocks/>
              <a:stCxn id="35" idx="3"/>
              <a:endCxn id="38" idx="2"/>
            </p:cNvCxnSpPr>
            <p:nvPr/>
          </p:nvCxnSpPr>
          <p:spPr>
            <a:xfrm>
              <a:off x="3014633" y="4111993"/>
              <a:ext cx="450530" cy="133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63CC13-6B85-4645-89F8-26C4D401FA39}"/>
                  </a:ext>
                </a:extLst>
              </p:cNvPr>
              <p:cNvSpPr txBox="1"/>
              <p:nvPr/>
            </p:nvSpPr>
            <p:spPr>
              <a:xfrm>
                <a:off x="3413603" y="4683966"/>
                <a:ext cx="19090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CF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𝒚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𝑤</m:t>
                      </m:r>
                      <m:r>
                        <a:rPr kumimoji="1" lang="en-US" altLang="ko-KR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CF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1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63CC13-6B85-4645-89F8-26C4D401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603" y="4683966"/>
                <a:ext cx="1909049" cy="430887"/>
              </a:xfrm>
              <a:prstGeom prst="rect">
                <a:avLst/>
              </a:prstGeom>
              <a:blipFill>
                <a:blip r:embed="rId7"/>
                <a:stretch>
                  <a:fillRect l="-2649" r="-1987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003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F1237-7EC0-1149-BC62-53FFE5A7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Step 2. Loss, Optimizer</a:t>
            </a:r>
            <a:endParaRPr kumimoji="1"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5ACBF0-2E6D-894C-9F42-61ABE1DCA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6"/>
            <a:ext cx="11273978" cy="42025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Error / Loss </a:t>
            </a:r>
            <a:r>
              <a:rPr lang="ko-KR" altLang="en-US" b="1" dirty="0">
                <a:solidFill>
                  <a:srgbClr val="FF0000"/>
                </a:solidFill>
              </a:rPr>
              <a:t>함수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ko-KR" dirty="0"/>
              <a:t>L1: |target-prediction|</a:t>
            </a:r>
          </a:p>
          <a:p>
            <a:pPr marL="0" indent="0" algn="ctr">
              <a:buNone/>
            </a:pPr>
            <a:r>
              <a:rPr lang="en-US" altLang="ko-KR" dirty="0"/>
              <a:t>L2: (target – prediction)</a:t>
            </a:r>
            <a:r>
              <a:rPr lang="en-US" altLang="ko-KR" baseline="30000" dirty="0"/>
              <a:t>2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b="1" dirty="0">
                <a:solidFill>
                  <a:srgbClr val="002CFB"/>
                </a:solidFill>
              </a:rPr>
              <a:t>학습 알고리즘</a:t>
            </a:r>
            <a:endParaRPr lang="en-US" altLang="ko-KR" b="1" dirty="0">
              <a:solidFill>
                <a:srgbClr val="002CFB"/>
              </a:solidFill>
            </a:endParaRPr>
          </a:p>
          <a:p>
            <a:pPr marL="0" indent="0" algn="ctr">
              <a:buNone/>
            </a:pPr>
            <a:r>
              <a:rPr lang="en-US" altLang="ko-KR" dirty="0"/>
              <a:t>SGD, Adam, </a:t>
            </a:r>
            <a:r>
              <a:rPr lang="en-US" altLang="ko-KR" dirty="0" err="1"/>
              <a:t>Adagrad</a:t>
            </a:r>
            <a:r>
              <a:rPr lang="en-US" altLang="ko-KR" dirty="0"/>
              <a:t>...</a:t>
            </a:r>
          </a:p>
          <a:p>
            <a:pPr marL="0" indent="0" algn="ctr">
              <a:buNone/>
            </a:pPr>
            <a:r>
              <a:rPr lang="en-US" altLang="ko-KR" dirty="0"/>
              <a:t> </a:t>
            </a:r>
          </a:p>
          <a:p>
            <a:pPr marL="0" indent="0" algn="ctr">
              <a:buNone/>
            </a:pPr>
            <a:r>
              <a:rPr lang="en-US" altLang="ko-KR" b="1" dirty="0" err="1"/>
              <a:t>tf.train.</a:t>
            </a:r>
            <a:r>
              <a:rPr lang="en-US" altLang="ko-KR" b="1" dirty="0" err="1">
                <a:solidFill>
                  <a:srgbClr val="002CFB"/>
                </a:solidFill>
              </a:rPr>
              <a:t>Optimizer</a:t>
            </a:r>
            <a:r>
              <a:rPr lang="en-US" altLang="ko-KR" b="1" dirty="0"/>
              <a:t>(</a:t>
            </a:r>
            <a:r>
              <a:rPr lang="en-US" altLang="ko-KR" b="1" dirty="0" err="1"/>
              <a:t>learning_rate</a:t>
            </a:r>
            <a:r>
              <a:rPr lang="en-US" altLang="ko-KR" b="1" dirty="0"/>
              <a:t>).minimize(</a:t>
            </a:r>
            <a:r>
              <a:rPr lang="en-US" altLang="ko-KR" b="1" dirty="0">
                <a:solidFill>
                  <a:srgbClr val="FF0000"/>
                </a:solidFill>
              </a:rPr>
              <a:t>loss</a:t>
            </a:r>
            <a:r>
              <a:rPr lang="en-US" altLang="ko-KR" b="1" dirty="0"/>
              <a:t>)</a:t>
            </a:r>
            <a:endParaRPr lang="en" altLang="ko-KR" b="1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5DC0FD-648D-DF40-84DF-BBEE7B9226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712B7B-2556-BC45-B3CF-079EAF8153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01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8510-A835-8949-9785-BA37A40A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Step 3. Session </a:t>
            </a:r>
            <a:r>
              <a:rPr kumimoji="1" lang="ko-KR" altLang="en-US" sz="3200" dirty="0"/>
              <a:t>정의</a:t>
            </a:r>
            <a:r>
              <a:rPr kumimoji="1" lang="en-US" altLang="ko-KR" sz="3200" dirty="0"/>
              <a:t> </a:t>
            </a:r>
            <a:r>
              <a:rPr kumimoji="1" lang="ko-KR" altLang="en-US" sz="3200" dirty="0"/>
              <a:t>및 학습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2E5F5E-609D-7040-A42D-FE60D5D562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526101"/>
            <a:ext cx="11273978" cy="34106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dirty="0"/>
              <a:t>Session – Tensor</a:t>
            </a:r>
            <a:r>
              <a:rPr kumimoji="1" lang="ko-KR" altLang="en-US" dirty="0"/>
              <a:t>에 대한 계산 실행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/>
              <a:t>Feed tensor</a:t>
            </a:r>
            <a:r>
              <a:rPr kumimoji="1" lang="ko-KR" altLang="en-US" dirty="0"/>
              <a:t>를 입력으로 받고</a:t>
            </a:r>
            <a:r>
              <a:rPr kumimoji="1" lang="en-US" altLang="ko-KR" dirty="0"/>
              <a:t>, </a:t>
            </a:r>
            <a:r>
              <a:rPr kumimoji="1" lang="en-US" altLang="ko-KR" b="1" dirty="0"/>
              <a:t>fetch tensor</a:t>
            </a:r>
            <a:r>
              <a:rPr kumimoji="1" lang="ko-KR" altLang="en-US" dirty="0"/>
              <a:t>를 출력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 err="1"/>
              <a:t>Session.run</a:t>
            </a:r>
            <a:r>
              <a:rPr kumimoji="1" lang="en-US" altLang="ko-KR" b="1" dirty="0"/>
              <a:t>(fetch, feed)</a:t>
            </a:r>
          </a:p>
          <a:p>
            <a:pPr marL="0" indent="0" algn="ctr">
              <a:buNone/>
            </a:pPr>
            <a:endParaRPr kumimoji="1" lang="en-US" altLang="ko-KR" b="1" dirty="0"/>
          </a:p>
          <a:p>
            <a:pPr marL="0" indent="0" algn="ctr">
              <a:buNone/>
            </a:pPr>
            <a:r>
              <a:rPr kumimoji="1" lang="en-US" altLang="ko-KR" dirty="0"/>
              <a:t>Optimizer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fetch</a:t>
            </a:r>
            <a:r>
              <a:rPr kumimoji="1" lang="ko-KR" altLang="en-US" dirty="0"/>
              <a:t>하면 학습 실행</a:t>
            </a:r>
            <a:r>
              <a:rPr kumimoji="1" lang="en-US" altLang="ko-KR" dirty="0"/>
              <a:t>!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9E61BC-637B-2E4D-8758-7C8693C390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B372C-4966-D24E-A1B4-B254E0C07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ED64C0-E182-BF4B-809A-19818D58E10B}"/>
              </a:ext>
            </a:extLst>
          </p:cNvPr>
          <p:cNvGrpSpPr/>
          <p:nvPr/>
        </p:nvGrpSpPr>
        <p:grpSpPr>
          <a:xfrm>
            <a:off x="4186241" y="5073953"/>
            <a:ext cx="4329186" cy="1058532"/>
            <a:chOff x="-1862993" y="3266311"/>
            <a:chExt cx="5882978" cy="14400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6F7C241-04C3-1D44-AAFF-77714DD406D0}"/>
                </a:ext>
              </a:extLst>
            </p:cNvPr>
            <p:cNvSpPr/>
            <p:nvPr/>
          </p:nvSpPr>
          <p:spPr>
            <a:xfrm>
              <a:off x="-1862993" y="3266311"/>
              <a:ext cx="1440000" cy="144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Tensor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(Feed)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E70A38-C80C-CC49-81E3-91DF9BF73140}"/>
                </a:ext>
              </a:extLst>
            </p:cNvPr>
            <p:cNvSpPr txBox="1"/>
            <p:nvPr/>
          </p:nvSpPr>
          <p:spPr>
            <a:xfrm>
              <a:off x="358496" y="3503612"/>
              <a:ext cx="1440000" cy="97947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Operation(s)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1601140-E5DD-F940-9834-66861CBDD90C}"/>
                </a:ext>
              </a:extLst>
            </p:cNvPr>
            <p:cNvCxnSpPr>
              <a:cxnSpLocks/>
              <a:stCxn id="7" idx="6"/>
              <a:endCxn id="8" idx="1"/>
            </p:cNvCxnSpPr>
            <p:nvPr/>
          </p:nvCxnSpPr>
          <p:spPr>
            <a:xfrm>
              <a:off x="-422993" y="3986311"/>
              <a:ext cx="781489" cy="7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3D733E6-B085-5843-9953-19050BA06954}"/>
                </a:ext>
              </a:extLst>
            </p:cNvPr>
            <p:cNvSpPr/>
            <p:nvPr/>
          </p:nvSpPr>
          <p:spPr>
            <a:xfrm>
              <a:off x="2579985" y="3266311"/>
              <a:ext cx="1440000" cy="144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Tensor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(Fetch)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482A635-FCB9-B142-861D-5C782435A8EC}"/>
                </a:ext>
              </a:extLst>
            </p:cNvPr>
            <p:cNvCxnSpPr>
              <a:cxnSpLocks/>
              <a:stCxn id="8" idx="3"/>
              <a:endCxn id="10" idx="2"/>
            </p:cNvCxnSpPr>
            <p:nvPr/>
          </p:nvCxnSpPr>
          <p:spPr>
            <a:xfrm flipV="1">
              <a:off x="1798496" y="3986311"/>
              <a:ext cx="781489" cy="7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9279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6DBDF-7A1B-AC44-BE56-09A95848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Step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4.</a:t>
            </a:r>
            <a:r>
              <a:rPr kumimoji="1" lang="ko-KR" altLang="en-US" sz="3200" dirty="0"/>
              <a:t> </a:t>
            </a:r>
            <a:r>
              <a:rPr kumimoji="1" lang="en-US" altLang="ko-KR" sz="3200" dirty="0" err="1"/>
              <a:t>TensorBoard</a:t>
            </a:r>
            <a:endParaRPr kumimoji="1"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7705C-79C0-AF43-864C-ED8C0B69B2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kumimoji="1" lang="ko-KR" altLang="en-US" dirty="0" err="1"/>
              <a:t>딥러닝</a:t>
            </a:r>
            <a:r>
              <a:rPr kumimoji="1" lang="ko-KR" altLang="en-US" dirty="0"/>
              <a:t> 학습 시 유용한 시각화 툴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B778A5-7297-2648-B9D9-9B36E38561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D2D003-D8F3-FA46-A257-AF9EE9BD17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99D4D-1BAB-424B-B6D5-0EF53193B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1876722"/>
            <a:ext cx="47371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487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1066</TotalTime>
  <Words>2044</Words>
  <Application>Microsoft Macintosh PowerPoint</Application>
  <PresentationFormat>Widescreen</PresentationFormat>
  <Paragraphs>598</Paragraphs>
  <Slides>36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맑은 고딕</vt:lpstr>
      <vt:lpstr>游ゴシック</vt:lpstr>
      <vt:lpstr>시스템 서체</vt:lpstr>
      <vt:lpstr>Arial</vt:lpstr>
      <vt:lpstr>Calibri</vt:lpstr>
      <vt:lpstr>Cambria Math</vt:lpstr>
      <vt:lpstr>Mangal</vt:lpstr>
      <vt:lpstr>Times New Roman</vt:lpstr>
      <vt:lpstr>Wingdings</vt:lpstr>
      <vt:lpstr>1_Office 테마</vt:lpstr>
      <vt:lpstr>텐서플로우(TensorFlow) 기초 및 실습</vt:lpstr>
      <vt:lpstr>Google Colaboratory 실습 환경 준비</vt:lpstr>
      <vt:lpstr>PowerPoint Presentation</vt:lpstr>
      <vt:lpstr>Tensorflow 구성</vt:lpstr>
      <vt:lpstr>TensorFlow의 프로그래밍 구조</vt:lpstr>
      <vt:lpstr>Step 1. Tensor and Variable</vt:lpstr>
      <vt:lpstr>Step 2. Loss, Optimizer</vt:lpstr>
      <vt:lpstr>Step 3. Session 정의 및 학습 실행</vt:lpstr>
      <vt:lpstr>Step 4. TensorBoard</vt:lpstr>
      <vt:lpstr>요약</vt:lpstr>
      <vt:lpstr>Thank You  Q &amp; A   wltjr1007@korea.ac.kr https://ku-milab.org</vt:lpstr>
      <vt:lpstr>딥 뉴럴 네트워크 기반  Resting-State fMRI 분석 및 실습</vt:lpstr>
      <vt:lpstr>개요</vt:lpstr>
      <vt:lpstr>Matrix Factorization</vt:lpstr>
      <vt:lpstr>Matrix Factorization</vt:lpstr>
      <vt:lpstr>Auto-encoder &amp; Stacked Auto-encoder</vt:lpstr>
      <vt:lpstr>Sparse Auto-encoder</vt:lpstr>
      <vt:lpstr>L2 Regularization</vt:lpstr>
      <vt:lpstr>Visualization : Auto-encoder Input &amp; Output</vt:lpstr>
      <vt:lpstr>Visualization : Auto-encoder Decoder Weight</vt:lpstr>
      <vt:lpstr>Visualization : ICA Spatial Map </vt:lpstr>
      <vt:lpstr>요약</vt:lpstr>
      <vt:lpstr>Thank You  Q &amp; A   eunsong1210@korea.ac.kr https://ku-milab.org</vt:lpstr>
      <vt:lpstr>컨볼루션 네트워크 기반 EEG 신호 분석 및 실습</vt:lpstr>
      <vt:lpstr>개요</vt:lpstr>
      <vt:lpstr>컨볼루션 네트워크를 이용한 EEG 분석 예시</vt:lpstr>
      <vt:lpstr>Fully Connected Network vs. Convolutional Neural Network</vt:lpstr>
      <vt:lpstr>개요</vt:lpstr>
      <vt:lpstr>컨볼루션 네트워크를 위한 EEG 표현법</vt:lpstr>
      <vt:lpstr>DeepConvNet [Schirrmeister et al., HBM, 2017]</vt:lpstr>
      <vt:lpstr>PowerPoint Presentation</vt:lpstr>
      <vt:lpstr>PowerPoint Presentation</vt:lpstr>
      <vt:lpstr>분류 실험</vt:lpstr>
      <vt:lpstr>네트워크 해석</vt:lpstr>
      <vt:lpstr>Thank You  Q &amp; A   wjko@korea.ac.kr https://ku-milab.org</vt:lpstr>
      <vt:lpstr>(Backup) ShallowConvNet [Schirrmeister et al., HBM, 2017]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 뉴럴 네트워크 기반  Resting-State fMRI 분석 및 실습</dc:title>
  <dc:creator>Eunsong Kang</dc:creator>
  <cp:lastModifiedBy>Heung-Il Suk</cp:lastModifiedBy>
  <cp:revision>78</cp:revision>
  <cp:lastPrinted>2018-08-01T02:20:36Z</cp:lastPrinted>
  <dcterms:created xsi:type="dcterms:W3CDTF">2018-07-31T12:26:18Z</dcterms:created>
  <dcterms:modified xsi:type="dcterms:W3CDTF">2018-08-04T07:17:26Z</dcterms:modified>
</cp:coreProperties>
</file>